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aleway"/>
      <p:regular r:id="rId24"/>
      <p:bold r:id="rId25"/>
      <p:italic r:id="rId26"/>
      <p:boldItalic r:id="rId27"/>
    </p:embeddedFont>
    <p:embeddedFont>
      <p:font typeface="Roboto"/>
      <p:regular r:id="rId28"/>
      <p:bold r:id="rId29"/>
      <p:italic r:id="rId30"/>
      <p:boldItalic r:id="rId31"/>
    </p:embeddedFont>
    <p:embeddedFont>
      <p:font typeface="Playfair Display"/>
      <p:regular r:id="rId32"/>
      <p:bold r:id="rId33"/>
      <p:italic r:id="rId34"/>
      <p:boldItalic r:id="rId35"/>
    </p:embeddedFont>
    <p:embeddedFont>
      <p:font typeface="Lato"/>
      <p:regular r:id="rId36"/>
      <p:bold r:id="rId37"/>
      <p:italic r:id="rId38"/>
      <p:boldItalic r:id="rId39"/>
    </p:embeddedFont>
    <p:embeddedFont>
      <p:font typeface="Montserrat"/>
      <p:regular r:id="rId40"/>
      <p:bold r:id="rId41"/>
      <p:italic r:id="rId42"/>
      <p:boldItalic r:id="rId43"/>
    </p:embeddedFont>
    <p:embeddedFont>
      <p:font typeface="Source Code Pr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20" Type="http://schemas.openxmlformats.org/officeDocument/2006/relationships/slide" Target="slides/slide14.xml"/><Relationship Id="rId42" Type="http://schemas.openxmlformats.org/officeDocument/2006/relationships/font" Target="fonts/Montserrat-italic.fntdata"/><Relationship Id="rId41" Type="http://schemas.openxmlformats.org/officeDocument/2006/relationships/font" Target="fonts/Montserrat-bold.fntdata"/><Relationship Id="rId22" Type="http://schemas.openxmlformats.org/officeDocument/2006/relationships/slide" Target="slides/slide16.xml"/><Relationship Id="rId44" Type="http://schemas.openxmlformats.org/officeDocument/2006/relationships/font" Target="fonts/SourceCodePro-regular.fntdata"/><Relationship Id="rId21" Type="http://schemas.openxmlformats.org/officeDocument/2006/relationships/slide" Target="slides/slide15.xml"/><Relationship Id="rId43" Type="http://schemas.openxmlformats.org/officeDocument/2006/relationships/font" Target="fonts/Montserrat-boldItalic.fntdata"/><Relationship Id="rId24" Type="http://schemas.openxmlformats.org/officeDocument/2006/relationships/font" Target="fonts/Raleway-regular.fntdata"/><Relationship Id="rId46" Type="http://schemas.openxmlformats.org/officeDocument/2006/relationships/font" Target="fonts/SourceCodePro-italic.fntdata"/><Relationship Id="rId23" Type="http://schemas.openxmlformats.org/officeDocument/2006/relationships/slide" Target="slides/slide17.xml"/><Relationship Id="rId45"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aleway-italic.fntdata"/><Relationship Id="rId25" Type="http://schemas.openxmlformats.org/officeDocument/2006/relationships/font" Target="fonts/Raleway-bold.fntdata"/><Relationship Id="rId47" Type="http://schemas.openxmlformats.org/officeDocument/2006/relationships/font" Target="fonts/SourceCodePro-boldItalic.fntdata"/><Relationship Id="rId28" Type="http://schemas.openxmlformats.org/officeDocument/2006/relationships/font" Target="fonts/Roboto-regular.fntdata"/><Relationship Id="rId27" Type="http://schemas.openxmlformats.org/officeDocument/2006/relationships/font" Target="fonts/Raleway-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PlayfairDisplay-bold.fntdata"/><Relationship Id="rId10" Type="http://schemas.openxmlformats.org/officeDocument/2006/relationships/slide" Target="slides/slide4.xml"/><Relationship Id="rId32" Type="http://schemas.openxmlformats.org/officeDocument/2006/relationships/font" Target="fonts/PlayfairDisplay-regular.fntdata"/><Relationship Id="rId13" Type="http://schemas.openxmlformats.org/officeDocument/2006/relationships/slide" Target="slides/slide7.xml"/><Relationship Id="rId35" Type="http://schemas.openxmlformats.org/officeDocument/2006/relationships/font" Target="fonts/PlayfairDisplay-boldItalic.fntdata"/><Relationship Id="rId12" Type="http://schemas.openxmlformats.org/officeDocument/2006/relationships/slide" Target="slides/slide6.xml"/><Relationship Id="rId34" Type="http://schemas.openxmlformats.org/officeDocument/2006/relationships/font" Target="fonts/PlayfairDisplay-italic.fntdata"/><Relationship Id="rId15" Type="http://schemas.openxmlformats.org/officeDocument/2006/relationships/slide" Target="slides/slide9.xml"/><Relationship Id="rId37" Type="http://schemas.openxmlformats.org/officeDocument/2006/relationships/font" Target="fonts/Lato-bold.fntdata"/><Relationship Id="rId14" Type="http://schemas.openxmlformats.org/officeDocument/2006/relationships/slide" Target="slides/slide8.xml"/><Relationship Id="rId36" Type="http://schemas.openxmlformats.org/officeDocument/2006/relationships/font" Target="fonts/Lato-regular.fntdata"/><Relationship Id="rId17" Type="http://schemas.openxmlformats.org/officeDocument/2006/relationships/slide" Target="slides/slide11.xml"/><Relationship Id="rId39" Type="http://schemas.openxmlformats.org/officeDocument/2006/relationships/font" Target="fonts/Lato-boldItalic.fntdata"/><Relationship Id="rId16" Type="http://schemas.openxmlformats.org/officeDocument/2006/relationships/slide" Target="slides/slide10.xml"/><Relationship Id="rId38" Type="http://schemas.openxmlformats.org/officeDocument/2006/relationships/font" Target="fonts/La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gi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genta.tensorflow.org/2016/07/15/lookback-rnn-attention-rnn/"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genta.tensorflow.org/2016/07/15/lookback-rnn-attention-rnn/"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genta.tensorflow.org/2016/07/15/lookback-rnn-attention-rnn/"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genta.tensorflow.org/2016/07/15/lookback-rnn-attention-rnn/"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d24f4169a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d24f4169a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everyone go around and play the songs they’ve generated!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d24f4169a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d24f4169a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Source Code Pro"/>
                <a:ea typeface="Source Code Pro"/>
                <a:cs typeface="Source Code Pro"/>
                <a:sym typeface="Source Code Pro"/>
              </a:rPr>
              <a:t>If they ask what kind of encoding for basic: one hot encoding which is </a:t>
            </a:r>
            <a:r>
              <a:rPr lang="en" sz="1000">
                <a:highlight>
                  <a:srgbClr val="FFFFFF"/>
                </a:highlight>
                <a:latin typeface="Source Code Pro"/>
                <a:ea typeface="Source Code Pro"/>
                <a:cs typeface="Source Code Pro"/>
                <a:sym typeface="Source Code Pro"/>
              </a:rPr>
              <a:t>a process by which categorical variables are converted into a form that could be provided to ML algorithms to do a better job in prediction.</a:t>
            </a:r>
            <a:endParaRPr sz="1000">
              <a:latin typeface="Source Code Pro"/>
              <a:ea typeface="Source Code Pro"/>
              <a:cs typeface="Source Code Pro"/>
              <a:sym typeface="Source Code Pr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d2696d93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5d2696d93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d2696d93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d2696d93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more from here:</a:t>
            </a:r>
            <a:endParaRPr/>
          </a:p>
          <a:p>
            <a:pPr indent="0" lvl="0" marL="0" rtl="0" algn="l">
              <a:spcBef>
                <a:spcPts val="0"/>
              </a:spcBef>
              <a:spcAft>
                <a:spcPts val="0"/>
              </a:spcAft>
              <a:buNone/>
            </a:pPr>
            <a:r>
              <a:rPr lang="en" u="sng">
                <a:solidFill>
                  <a:schemeClr val="hlink"/>
                </a:solidFill>
                <a:hlinkClick r:id="rId2"/>
              </a:rPr>
              <a:t>https://magenta.tensorflow.org/2016/07/15/lookback-rnn-attention-rnn/</a:t>
            </a:r>
            <a:endParaRPr/>
          </a:p>
          <a:p>
            <a:pPr indent="0" lvl="0" marL="0" rtl="0" algn="l">
              <a:spcBef>
                <a:spcPts val="0"/>
              </a:spcBef>
              <a:spcAft>
                <a:spcPts val="0"/>
              </a:spcAft>
              <a:buNone/>
            </a:pPr>
            <a:r>
              <a:rPr lang="en"/>
              <a:t>But condensed and higher level! Ideally w/ little to no math</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d2696d93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d2696d93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de3c18c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de3c18c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more from here:</a:t>
            </a:r>
            <a:endParaRPr/>
          </a:p>
          <a:p>
            <a:pPr indent="0" lvl="0" marL="0" rtl="0" algn="l">
              <a:spcBef>
                <a:spcPts val="0"/>
              </a:spcBef>
              <a:spcAft>
                <a:spcPts val="0"/>
              </a:spcAft>
              <a:buNone/>
            </a:pPr>
            <a:r>
              <a:rPr lang="en" u="sng">
                <a:solidFill>
                  <a:schemeClr val="hlink"/>
                </a:solidFill>
                <a:hlinkClick r:id="rId2"/>
              </a:rPr>
              <a:t>https://magenta.tensorflow.org/2016/07/15/lookback-rnn-attention-rnn/</a:t>
            </a:r>
            <a:endParaRPr/>
          </a:p>
          <a:p>
            <a:pPr indent="0" lvl="0" marL="0" rtl="0" algn="l">
              <a:spcBef>
                <a:spcPts val="0"/>
              </a:spcBef>
              <a:spcAft>
                <a:spcPts val="0"/>
              </a:spcAft>
              <a:buNone/>
            </a:pPr>
            <a:r>
              <a:rPr lang="en"/>
              <a:t>But condensed and higher level! Ideally w/ little to no math</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de3c18c3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de3c18c3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more from here:</a:t>
            </a:r>
            <a:endParaRPr/>
          </a:p>
          <a:p>
            <a:pPr indent="0" lvl="0" marL="0" rtl="0" algn="l">
              <a:spcBef>
                <a:spcPts val="0"/>
              </a:spcBef>
              <a:spcAft>
                <a:spcPts val="0"/>
              </a:spcAft>
              <a:buNone/>
            </a:pPr>
            <a:r>
              <a:rPr lang="en" u="sng">
                <a:solidFill>
                  <a:schemeClr val="hlink"/>
                </a:solidFill>
                <a:hlinkClick r:id="rId2"/>
              </a:rPr>
              <a:t>https://magenta.tensorflow.org/2016/07/15/lookback-rnn-attention-rnn/</a:t>
            </a:r>
            <a:endParaRPr/>
          </a:p>
          <a:p>
            <a:pPr indent="0" lvl="0" marL="0" rtl="0" algn="l">
              <a:spcBef>
                <a:spcPts val="0"/>
              </a:spcBef>
              <a:spcAft>
                <a:spcPts val="0"/>
              </a:spcAft>
              <a:buNone/>
            </a:pPr>
            <a:r>
              <a:rPr lang="en"/>
              <a:t>But condensed and higher level! Ideally w/ little to no math</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de3c18c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de3c18c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more from here:</a:t>
            </a:r>
            <a:endParaRPr/>
          </a:p>
          <a:p>
            <a:pPr indent="0" lvl="0" marL="0" rtl="0" algn="l">
              <a:spcBef>
                <a:spcPts val="0"/>
              </a:spcBef>
              <a:spcAft>
                <a:spcPts val="0"/>
              </a:spcAft>
              <a:buNone/>
            </a:pPr>
            <a:r>
              <a:rPr lang="en" u="sng">
                <a:solidFill>
                  <a:schemeClr val="hlink"/>
                </a:solidFill>
                <a:hlinkClick r:id="rId2"/>
              </a:rPr>
              <a:t>https://magenta.tensorflow.org/2016/07/15/lookback-rnn-attention-rnn/</a:t>
            </a:r>
            <a:endParaRPr/>
          </a:p>
          <a:p>
            <a:pPr indent="0" lvl="0" marL="0" rtl="0" algn="l">
              <a:spcBef>
                <a:spcPts val="0"/>
              </a:spcBef>
              <a:spcAft>
                <a:spcPts val="0"/>
              </a:spcAft>
              <a:buNone/>
            </a:pPr>
            <a:r>
              <a:rPr lang="en"/>
              <a:t>But condensed and higher level! Ideally w/ little to no math</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d24f4169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d24f4169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d24f4169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d24f4169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d24f4169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d24f4169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d24f4169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d24f4169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633b0df256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33b0df2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5d24f4169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d24f4169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d24f4169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d24f4169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Have them try to create a primer from a favorite song or piece. Doesn’t have to be too complicated.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d24f4169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d24f4169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59" name="Shape 59"/>
        <p:cNvGrpSpPr/>
        <p:nvPr/>
      </p:nvGrpSpPr>
      <p:grpSpPr>
        <a:xfrm>
          <a:off x="0" y="0"/>
          <a:ext cx="0" cy="0"/>
          <a:chOff x="0" y="0"/>
          <a:chExt cx="0" cy="0"/>
        </a:xfrm>
      </p:grpSpPr>
      <p:pic>
        <p:nvPicPr>
          <p:cNvPr descr="buildings4.jpg" id="60" name="Google Shape;60;p14"/>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61" name="Google Shape;61;p14"/>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 name="Google Shape;62;p14"/>
          <p:cNvCxnSpPr/>
          <p:nvPr/>
        </p:nvCxnSpPr>
        <p:spPr>
          <a:xfrm>
            <a:off x="802058" y="1791243"/>
            <a:ext cx="235200" cy="0"/>
          </a:xfrm>
          <a:prstGeom prst="straightConnector1">
            <a:avLst/>
          </a:prstGeom>
          <a:noFill/>
          <a:ln cap="flat" cmpd="sng" w="9525">
            <a:solidFill>
              <a:srgbClr val="FFFFFF"/>
            </a:solidFill>
            <a:prstDash val="solid"/>
            <a:round/>
            <a:headEnd len="med" w="med" type="none"/>
            <a:tailEnd len="med" w="med" type="none"/>
          </a:ln>
        </p:spPr>
      </p:cxnSp>
      <p:sp>
        <p:nvSpPr>
          <p:cNvPr id="63" name="Google Shape;63;p14"/>
          <p:cNvSpPr txBox="1"/>
          <p:nvPr>
            <p:ph type="ctrTitle"/>
          </p:nvPr>
        </p:nvSpPr>
        <p:spPr>
          <a:xfrm>
            <a:off x="685800" y="1839425"/>
            <a:ext cx="60366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64" name="Shape 64"/>
        <p:cNvGrpSpPr/>
        <p:nvPr/>
      </p:nvGrpSpPr>
      <p:grpSpPr>
        <a:xfrm>
          <a:off x="0" y="0"/>
          <a:ext cx="0" cy="0"/>
          <a:chOff x="0" y="0"/>
          <a:chExt cx="0" cy="0"/>
        </a:xfrm>
      </p:grpSpPr>
      <p:pic>
        <p:nvPicPr>
          <p:cNvPr descr="buildings3.jpg" id="65" name="Google Shape;65;p15"/>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66" name="Google Shape;66;p15"/>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 name="Google Shape;67;p15"/>
          <p:cNvCxnSpPr/>
          <p:nvPr/>
        </p:nvCxnSpPr>
        <p:spPr>
          <a:xfrm>
            <a:off x="802058" y="1715043"/>
            <a:ext cx="235200" cy="0"/>
          </a:xfrm>
          <a:prstGeom prst="straightConnector1">
            <a:avLst/>
          </a:prstGeom>
          <a:noFill/>
          <a:ln cap="flat" cmpd="sng" w="9525">
            <a:solidFill>
              <a:srgbClr val="FFFFFF"/>
            </a:solidFill>
            <a:prstDash val="solid"/>
            <a:round/>
            <a:headEnd len="med" w="med" type="none"/>
            <a:tailEnd len="med" w="med" type="none"/>
          </a:ln>
        </p:spPr>
      </p:cxnSp>
      <p:sp>
        <p:nvSpPr>
          <p:cNvPr id="68" name="Google Shape;68;p15"/>
          <p:cNvSpPr txBox="1"/>
          <p:nvPr>
            <p:ph type="ctrTitle"/>
          </p:nvPr>
        </p:nvSpPr>
        <p:spPr>
          <a:xfrm>
            <a:off x="685800" y="1811950"/>
            <a:ext cx="49884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9" name="Google Shape;69;p15"/>
          <p:cNvSpPr txBox="1"/>
          <p:nvPr>
            <p:ph idx="1" type="subTitle"/>
          </p:nvPr>
        </p:nvSpPr>
        <p:spPr>
          <a:xfrm>
            <a:off x="685800" y="3068650"/>
            <a:ext cx="4988400" cy="784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70" name="Shape 70"/>
        <p:cNvGrpSpPr/>
        <p:nvPr/>
      </p:nvGrpSpPr>
      <p:grpSpPr>
        <a:xfrm>
          <a:off x="0" y="0"/>
          <a:ext cx="0" cy="0"/>
          <a:chOff x="0" y="0"/>
          <a:chExt cx="0" cy="0"/>
        </a:xfrm>
      </p:grpSpPr>
      <p:pic>
        <p:nvPicPr>
          <p:cNvPr descr="buildings1.jpg" id="71" name="Google Shape;71;p16"/>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72" name="Google Shape;72;p16"/>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16"/>
          <p:cNvCxnSpPr/>
          <p:nvPr/>
        </p:nvCxnSpPr>
        <p:spPr>
          <a:xfrm>
            <a:off x="1915850" y="865200"/>
            <a:ext cx="0" cy="3413100"/>
          </a:xfrm>
          <a:prstGeom prst="straightConnector1">
            <a:avLst/>
          </a:prstGeom>
          <a:noFill/>
          <a:ln cap="flat" cmpd="sng" w="9525">
            <a:solidFill>
              <a:srgbClr val="FFFFFF"/>
            </a:solidFill>
            <a:prstDash val="solid"/>
            <a:round/>
            <a:headEnd len="med" w="med" type="none"/>
            <a:tailEnd len="med" w="med" type="none"/>
          </a:ln>
        </p:spPr>
      </p:cxnSp>
      <p:sp>
        <p:nvSpPr>
          <p:cNvPr id="74" name="Google Shape;74;p16"/>
          <p:cNvSpPr txBox="1"/>
          <p:nvPr>
            <p:ph idx="1" type="body"/>
          </p:nvPr>
        </p:nvSpPr>
        <p:spPr>
          <a:xfrm>
            <a:off x="2529950" y="1013250"/>
            <a:ext cx="5803500" cy="3117000"/>
          </a:xfrm>
          <a:prstGeom prst="rect">
            <a:avLst/>
          </a:prstGeom>
        </p:spPr>
        <p:txBody>
          <a:bodyPr anchorCtr="0" anchor="ctr" bIns="91425" lIns="91425" spcFirstLastPara="1" rIns="91425" wrap="square" tIns="91425">
            <a:noAutofit/>
          </a:bodyPr>
          <a:lstStyle>
            <a:lvl1pPr indent="-419100" lvl="0" marL="457200" rtl="0">
              <a:spcBef>
                <a:spcPts val="600"/>
              </a:spcBef>
              <a:spcAft>
                <a:spcPts val="0"/>
              </a:spcAft>
              <a:buSzPts val="3000"/>
              <a:buChar char="▫"/>
              <a:defRPr i="1" sz="3000"/>
            </a:lvl1pPr>
            <a:lvl2pPr indent="-419100" lvl="1" marL="914400" rtl="0">
              <a:spcBef>
                <a:spcPts val="0"/>
              </a:spcBef>
              <a:spcAft>
                <a:spcPts val="0"/>
              </a:spcAft>
              <a:buSzPts val="3000"/>
              <a:buChar char="▫"/>
              <a:defRPr i="1" sz="3000"/>
            </a:lvl2pPr>
            <a:lvl3pPr indent="-419100" lvl="2" marL="1371600" rtl="0">
              <a:spcBef>
                <a:spcPts val="0"/>
              </a:spcBef>
              <a:spcAft>
                <a:spcPts val="0"/>
              </a:spcAft>
              <a:buSzPts val="3000"/>
              <a:buChar char="▫"/>
              <a:defRPr i="1" sz="3000"/>
            </a:lvl3pPr>
            <a:lvl4pPr indent="-419100" lvl="3" marL="1828800" rtl="0">
              <a:spcBef>
                <a:spcPts val="0"/>
              </a:spcBef>
              <a:spcAft>
                <a:spcPts val="0"/>
              </a:spcAft>
              <a:buSzPts val="3000"/>
              <a:buChar char="▫"/>
              <a:defRPr i="1" sz="3000"/>
            </a:lvl4pPr>
            <a:lvl5pPr indent="-419100" lvl="4" marL="2286000" rtl="0">
              <a:spcBef>
                <a:spcPts val="0"/>
              </a:spcBef>
              <a:spcAft>
                <a:spcPts val="0"/>
              </a:spcAft>
              <a:buSzPts val="3000"/>
              <a:buChar char="▫"/>
              <a:defRPr i="1" sz="3000"/>
            </a:lvl5pPr>
            <a:lvl6pPr indent="-419100" lvl="5" marL="2743200" rtl="0">
              <a:spcBef>
                <a:spcPts val="0"/>
              </a:spcBef>
              <a:spcAft>
                <a:spcPts val="0"/>
              </a:spcAft>
              <a:buSzPts val="3000"/>
              <a:buChar char="▫"/>
              <a:defRPr i="1" sz="3000"/>
            </a:lvl6pPr>
            <a:lvl7pPr indent="-419100" lvl="6" marL="3200400" rtl="0">
              <a:spcBef>
                <a:spcPts val="0"/>
              </a:spcBef>
              <a:spcAft>
                <a:spcPts val="0"/>
              </a:spcAft>
              <a:buSzPts val="3000"/>
              <a:buChar char="▫"/>
              <a:defRPr i="1" sz="3000"/>
            </a:lvl7pPr>
            <a:lvl8pPr indent="-419100" lvl="7" marL="3657600" rtl="0">
              <a:spcBef>
                <a:spcPts val="0"/>
              </a:spcBef>
              <a:spcAft>
                <a:spcPts val="0"/>
              </a:spcAft>
              <a:buSzPts val="3000"/>
              <a:buChar char="▫"/>
              <a:defRPr i="1" sz="3000"/>
            </a:lvl8pPr>
            <a:lvl9pPr indent="-419100" lvl="8" marL="4114800" rtl="0">
              <a:spcBef>
                <a:spcPts val="0"/>
              </a:spcBef>
              <a:spcAft>
                <a:spcPts val="0"/>
              </a:spcAft>
              <a:buSzPts val="3000"/>
              <a:buChar char="▫"/>
              <a:defRPr i="1" sz="3000"/>
            </a:lvl9pPr>
          </a:lstStyle>
          <a:p/>
        </p:txBody>
      </p:sp>
      <p:sp>
        <p:nvSpPr>
          <p:cNvPr id="75" name="Google Shape;75;p16"/>
          <p:cNvSpPr txBox="1"/>
          <p:nvPr/>
        </p:nvSpPr>
        <p:spPr>
          <a:xfrm>
            <a:off x="283500" y="1864150"/>
            <a:ext cx="16323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Montserrat"/>
                <a:ea typeface="Montserrat"/>
                <a:cs typeface="Montserrat"/>
                <a:sym typeface="Montserrat"/>
              </a:rPr>
              <a:t>“</a:t>
            </a:r>
            <a:endParaRPr sz="12000">
              <a:solidFill>
                <a:srgbClr val="FFFFFF"/>
              </a:solidFill>
              <a:latin typeface="Montserrat"/>
              <a:ea typeface="Montserrat"/>
              <a:cs typeface="Montserrat"/>
              <a:sym typeface="Montserrat"/>
            </a:endParaRPr>
          </a:p>
        </p:txBody>
      </p:sp>
      <p:sp>
        <p:nvSpPr>
          <p:cNvPr id="76" name="Google Shape;76;p16"/>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77" name="Shape 77"/>
        <p:cNvGrpSpPr/>
        <p:nvPr/>
      </p:nvGrpSpPr>
      <p:grpSpPr>
        <a:xfrm>
          <a:off x="0" y="0"/>
          <a:ext cx="0" cy="0"/>
          <a:chOff x="0" y="0"/>
          <a:chExt cx="0" cy="0"/>
        </a:xfrm>
      </p:grpSpPr>
      <p:pic>
        <p:nvPicPr>
          <p:cNvPr descr="buildings2.jpg" id="78" name="Google Shape;78;p17"/>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79" name="Google Shape;79;p17"/>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 name="Google Shape;80;p17"/>
          <p:cNvCxnSpPr/>
          <p:nvPr/>
        </p:nvCxnSpPr>
        <p:spPr>
          <a:xfrm>
            <a:off x="579050" y="1085093"/>
            <a:ext cx="235200" cy="0"/>
          </a:xfrm>
          <a:prstGeom prst="straightConnector1">
            <a:avLst/>
          </a:prstGeom>
          <a:noFill/>
          <a:ln cap="flat" cmpd="sng" w="9525">
            <a:solidFill>
              <a:srgbClr val="FFFFFF"/>
            </a:solidFill>
            <a:prstDash val="solid"/>
            <a:round/>
            <a:headEnd len="med" w="med" type="none"/>
            <a:tailEnd len="med" w="med" type="none"/>
          </a:ln>
        </p:spPr>
      </p:cxnSp>
      <p:sp>
        <p:nvSpPr>
          <p:cNvPr id="81" name="Google Shape;81;p17"/>
          <p:cNvSpPr txBox="1"/>
          <p:nvPr>
            <p:ph type="title"/>
          </p:nvPr>
        </p:nvSpPr>
        <p:spPr>
          <a:xfrm>
            <a:off x="457200" y="1146025"/>
            <a:ext cx="2154600" cy="816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82" name="Google Shape;82;p17"/>
          <p:cNvSpPr txBox="1"/>
          <p:nvPr>
            <p:ph idx="1" type="body"/>
          </p:nvPr>
        </p:nvSpPr>
        <p:spPr>
          <a:xfrm>
            <a:off x="2961550" y="1146025"/>
            <a:ext cx="5502900" cy="35475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SzPts val="2400"/>
              <a:buFont typeface="Raleway"/>
              <a:buChar char="▫"/>
              <a:defRPr>
                <a:latin typeface="Raleway"/>
                <a:ea typeface="Raleway"/>
                <a:cs typeface="Raleway"/>
                <a:sym typeface="Raleway"/>
              </a:defRPr>
            </a:lvl1pPr>
            <a:lvl2pPr indent="-381000" lvl="1" marL="914400" rtl="0">
              <a:spcBef>
                <a:spcPts val="0"/>
              </a:spcBef>
              <a:spcAft>
                <a:spcPts val="0"/>
              </a:spcAft>
              <a:buSzPts val="2400"/>
              <a:buFont typeface="Raleway"/>
              <a:buChar char="▫"/>
              <a:defRPr>
                <a:latin typeface="Raleway"/>
                <a:ea typeface="Raleway"/>
                <a:cs typeface="Raleway"/>
                <a:sym typeface="Raleway"/>
              </a:defRPr>
            </a:lvl2pPr>
            <a:lvl3pPr indent="-381000" lvl="2" marL="1371600" rtl="0">
              <a:spcBef>
                <a:spcPts val="0"/>
              </a:spcBef>
              <a:spcAft>
                <a:spcPts val="0"/>
              </a:spcAft>
              <a:buSzPts val="2400"/>
              <a:buFont typeface="Raleway"/>
              <a:buChar char="▫"/>
              <a:defRPr>
                <a:latin typeface="Raleway"/>
                <a:ea typeface="Raleway"/>
                <a:cs typeface="Raleway"/>
                <a:sym typeface="Raleway"/>
              </a:defRPr>
            </a:lvl3pPr>
            <a:lvl4pPr indent="-381000" lvl="3" marL="1828800" rtl="0">
              <a:spcBef>
                <a:spcPts val="0"/>
              </a:spcBef>
              <a:spcAft>
                <a:spcPts val="0"/>
              </a:spcAft>
              <a:buSzPts val="2400"/>
              <a:buFont typeface="Raleway"/>
              <a:buChar char="▫"/>
              <a:defRPr>
                <a:latin typeface="Raleway"/>
                <a:ea typeface="Raleway"/>
                <a:cs typeface="Raleway"/>
                <a:sym typeface="Raleway"/>
              </a:defRPr>
            </a:lvl4pPr>
            <a:lvl5pPr indent="-381000" lvl="4" marL="2286000" rtl="0">
              <a:spcBef>
                <a:spcPts val="0"/>
              </a:spcBef>
              <a:spcAft>
                <a:spcPts val="0"/>
              </a:spcAft>
              <a:buSzPts val="2400"/>
              <a:buFont typeface="Raleway"/>
              <a:buChar char="▫"/>
              <a:defRPr>
                <a:latin typeface="Raleway"/>
                <a:ea typeface="Raleway"/>
                <a:cs typeface="Raleway"/>
                <a:sym typeface="Raleway"/>
              </a:defRPr>
            </a:lvl5pPr>
            <a:lvl6pPr indent="-381000" lvl="5" marL="2743200" rtl="0">
              <a:spcBef>
                <a:spcPts val="0"/>
              </a:spcBef>
              <a:spcAft>
                <a:spcPts val="0"/>
              </a:spcAft>
              <a:buSzPts val="2400"/>
              <a:buFont typeface="Raleway"/>
              <a:buChar char="▫"/>
              <a:defRPr>
                <a:latin typeface="Raleway"/>
                <a:ea typeface="Raleway"/>
                <a:cs typeface="Raleway"/>
                <a:sym typeface="Raleway"/>
              </a:defRPr>
            </a:lvl6pPr>
            <a:lvl7pPr indent="-381000" lvl="6" marL="3200400" rtl="0">
              <a:spcBef>
                <a:spcPts val="0"/>
              </a:spcBef>
              <a:spcAft>
                <a:spcPts val="0"/>
              </a:spcAft>
              <a:buSzPts val="2400"/>
              <a:buFont typeface="Raleway"/>
              <a:buChar char="▫"/>
              <a:defRPr>
                <a:latin typeface="Raleway"/>
                <a:ea typeface="Raleway"/>
                <a:cs typeface="Raleway"/>
                <a:sym typeface="Raleway"/>
              </a:defRPr>
            </a:lvl7pPr>
            <a:lvl8pPr indent="-381000" lvl="7" marL="3657600" rtl="0">
              <a:spcBef>
                <a:spcPts val="0"/>
              </a:spcBef>
              <a:spcAft>
                <a:spcPts val="0"/>
              </a:spcAft>
              <a:buSzPts val="2400"/>
              <a:buFont typeface="Raleway"/>
              <a:buChar char="▫"/>
              <a:defRPr>
                <a:latin typeface="Raleway"/>
                <a:ea typeface="Raleway"/>
                <a:cs typeface="Raleway"/>
                <a:sym typeface="Raleway"/>
              </a:defRPr>
            </a:lvl8pPr>
            <a:lvl9pPr indent="-381000" lvl="8" marL="4114800" rtl="0">
              <a:spcBef>
                <a:spcPts val="0"/>
              </a:spcBef>
              <a:spcAft>
                <a:spcPts val="0"/>
              </a:spcAft>
              <a:buSzPts val="2400"/>
              <a:buFont typeface="Raleway"/>
              <a:buChar char="▫"/>
              <a:defRPr>
                <a:latin typeface="Raleway"/>
                <a:ea typeface="Raleway"/>
                <a:cs typeface="Raleway"/>
                <a:sym typeface="Raleway"/>
              </a:defRPr>
            </a:lvl9pPr>
          </a:lstStyle>
          <a:p/>
        </p:txBody>
      </p:sp>
      <p:sp>
        <p:nvSpPr>
          <p:cNvPr id="83" name="Google Shape;83;p17"/>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atin typeface="Raleway"/>
                <a:ea typeface="Raleway"/>
                <a:cs typeface="Raleway"/>
                <a:sym typeface="Raleway"/>
              </a:defRPr>
            </a:lvl1pPr>
            <a:lvl2pPr lvl="1" rtl="0">
              <a:buNone/>
              <a:defRPr>
                <a:latin typeface="Raleway"/>
                <a:ea typeface="Raleway"/>
                <a:cs typeface="Raleway"/>
                <a:sym typeface="Raleway"/>
              </a:defRPr>
            </a:lvl2pPr>
            <a:lvl3pPr lvl="2" rtl="0">
              <a:buNone/>
              <a:defRPr>
                <a:latin typeface="Raleway"/>
                <a:ea typeface="Raleway"/>
                <a:cs typeface="Raleway"/>
                <a:sym typeface="Raleway"/>
              </a:defRPr>
            </a:lvl3pPr>
            <a:lvl4pPr lvl="3" rtl="0">
              <a:buNone/>
              <a:defRPr>
                <a:latin typeface="Raleway"/>
                <a:ea typeface="Raleway"/>
                <a:cs typeface="Raleway"/>
                <a:sym typeface="Raleway"/>
              </a:defRPr>
            </a:lvl4pPr>
            <a:lvl5pPr lvl="4" rtl="0">
              <a:buNone/>
              <a:defRPr>
                <a:latin typeface="Raleway"/>
                <a:ea typeface="Raleway"/>
                <a:cs typeface="Raleway"/>
                <a:sym typeface="Raleway"/>
              </a:defRPr>
            </a:lvl5pPr>
            <a:lvl6pPr lvl="5" rtl="0">
              <a:buNone/>
              <a:defRPr>
                <a:latin typeface="Raleway"/>
                <a:ea typeface="Raleway"/>
                <a:cs typeface="Raleway"/>
                <a:sym typeface="Raleway"/>
              </a:defRPr>
            </a:lvl6pPr>
            <a:lvl7pPr lvl="6" rtl="0">
              <a:buNone/>
              <a:defRPr>
                <a:latin typeface="Raleway"/>
                <a:ea typeface="Raleway"/>
                <a:cs typeface="Raleway"/>
                <a:sym typeface="Raleway"/>
              </a:defRPr>
            </a:lvl7pPr>
            <a:lvl8pPr lvl="7" rtl="0">
              <a:buNone/>
              <a:defRPr>
                <a:latin typeface="Raleway"/>
                <a:ea typeface="Raleway"/>
                <a:cs typeface="Raleway"/>
                <a:sym typeface="Raleway"/>
              </a:defRPr>
            </a:lvl8pPr>
            <a:lvl9pPr lvl="8" rtl="0">
              <a:buNone/>
              <a:defRPr>
                <a:latin typeface="Raleway"/>
                <a:ea typeface="Raleway"/>
                <a:cs typeface="Raleway"/>
                <a:sym typeface="Raleway"/>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84" name="Shape 84"/>
        <p:cNvGrpSpPr/>
        <p:nvPr/>
      </p:nvGrpSpPr>
      <p:grpSpPr>
        <a:xfrm>
          <a:off x="0" y="0"/>
          <a:ext cx="0" cy="0"/>
          <a:chOff x="0" y="0"/>
          <a:chExt cx="0" cy="0"/>
        </a:xfrm>
      </p:grpSpPr>
      <p:pic>
        <p:nvPicPr>
          <p:cNvPr descr="buildings2.jpg" id="85" name="Google Shape;85;p18"/>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86" name="Google Shape;86;p18"/>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 name="Google Shape;87;p18"/>
          <p:cNvCxnSpPr/>
          <p:nvPr/>
        </p:nvCxnSpPr>
        <p:spPr>
          <a:xfrm>
            <a:off x="579050" y="1085093"/>
            <a:ext cx="235200" cy="0"/>
          </a:xfrm>
          <a:prstGeom prst="straightConnector1">
            <a:avLst/>
          </a:prstGeom>
          <a:noFill/>
          <a:ln cap="flat" cmpd="sng" w="9525">
            <a:solidFill>
              <a:srgbClr val="FFFFFF"/>
            </a:solidFill>
            <a:prstDash val="solid"/>
            <a:round/>
            <a:headEnd len="med" w="med" type="none"/>
            <a:tailEnd len="med" w="med" type="none"/>
          </a:ln>
        </p:spPr>
      </p:cxnSp>
      <p:sp>
        <p:nvSpPr>
          <p:cNvPr id="88" name="Google Shape;88;p18"/>
          <p:cNvSpPr txBox="1"/>
          <p:nvPr>
            <p:ph type="title"/>
          </p:nvPr>
        </p:nvSpPr>
        <p:spPr>
          <a:xfrm>
            <a:off x="457200" y="1146025"/>
            <a:ext cx="2154600" cy="816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89" name="Google Shape;89;p18"/>
          <p:cNvSpPr txBox="1"/>
          <p:nvPr>
            <p:ph idx="1" type="body"/>
          </p:nvPr>
        </p:nvSpPr>
        <p:spPr>
          <a:xfrm>
            <a:off x="2949200" y="1146025"/>
            <a:ext cx="2740200" cy="378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90" name="Google Shape;90;p18"/>
          <p:cNvSpPr txBox="1"/>
          <p:nvPr>
            <p:ph idx="2" type="body"/>
          </p:nvPr>
        </p:nvSpPr>
        <p:spPr>
          <a:xfrm>
            <a:off x="5854441" y="1146025"/>
            <a:ext cx="2740200" cy="37800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91" name="Google Shape;91;p18"/>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92" name="Shape 92"/>
        <p:cNvGrpSpPr/>
        <p:nvPr/>
      </p:nvGrpSpPr>
      <p:grpSpPr>
        <a:xfrm>
          <a:off x="0" y="0"/>
          <a:ext cx="0" cy="0"/>
          <a:chOff x="0" y="0"/>
          <a:chExt cx="0" cy="0"/>
        </a:xfrm>
      </p:grpSpPr>
      <p:pic>
        <p:nvPicPr>
          <p:cNvPr descr="buildings2.jpg" id="93" name="Google Shape;93;p19"/>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94" name="Google Shape;94;p19"/>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19"/>
          <p:cNvCxnSpPr/>
          <p:nvPr/>
        </p:nvCxnSpPr>
        <p:spPr>
          <a:xfrm>
            <a:off x="579050" y="1085093"/>
            <a:ext cx="235200" cy="0"/>
          </a:xfrm>
          <a:prstGeom prst="straightConnector1">
            <a:avLst/>
          </a:prstGeom>
          <a:noFill/>
          <a:ln cap="flat" cmpd="sng" w="9525">
            <a:solidFill>
              <a:srgbClr val="FFFFFF"/>
            </a:solidFill>
            <a:prstDash val="solid"/>
            <a:round/>
            <a:headEnd len="med" w="med" type="none"/>
            <a:tailEnd len="med" w="med" type="none"/>
          </a:ln>
        </p:spPr>
      </p:cxnSp>
      <p:sp>
        <p:nvSpPr>
          <p:cNvPr id="96" name="Google Shape;96;p19"/>
          <p:cNvSpPr txBox="1"/>
          <p:nvPr>
            <p:ph type="title"/>
          </p:nvPr>
        </p:nvSpPr>
        <p:spPr>
          <a:xfrm>
            <a:off x="457200" y="1146025"/>
            <a:ext cx="2154600" cy="816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97" name="Google Shape;97;p19"/>
          <p:cNvSpPr txBox="1"/>
          <p:nvPr>
            <p:ph idx="1" type="body"/>
          </p:nvPr>
        </p:nvSpPr>
        <p:spPr>
          <a:xfrm>
            <a:off x="2739575" y="1085100"/>
            <a:ext cx="1896300" cy="3840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98" name="Google Shape;98;p19"/>
          <p:cNvSpPr txBox="1"/>
          <p:nvPr>
            <p:ph idx="2" type="body"/>
          </p:nvPr>
        </p:nvSpPr>
        <p:spPr>
          <a:xfrm>
            <a:off x="4732984" y="1085100"/>
            <a:ext cx="1896300" cy="3840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99" name="Google Shape;99;p19"/>
          <p:cNvSpPr txBox="1"/>
          <p:nvPr>
            <p:ph idx="3" type="body"/>
          </p:nvPr>
        </p:nvSpPr>
        <p:spPr>
          <a:xfrm>
            <a:off x="6726393" y="1085100"/>
            <a:ext cx="1896300" cy="3840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100" name="Google Shape;100;p19"/>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01" name="Shape 101"/>
        <p:cNvGrpSpPr/>
        <p:nvPr/>
      </p:nvGrpSpPr>
      <p:grpSpPr>
        <a:xfrm>
          <a:off x="0" y="0"/>
          <a:ext cx="0" cy="0"/>
          <a:chOff x="0" y="0"/>
          <a:chExt cx="0" cy="0"/>
        </a:xfrm>
      </p:grpSpPr>
      <p:pic>
        <p:nvPicPr>
          <p:cNvPr descr="buildings2.jpg" id="102" name="Google Shape;102;p20"/>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03" name="Google Shape;103;p20"/>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 name="Google Shape;104;p20"/>
          <p:cNvCxnSpPr/>
          <p:nvPr/>
        </p:nvCxnSpPr>
        <p:spPr>
          <a:xfrm>
            <a:off x="579050" y="1085093"/>
            <a:ext cx="235200" cy="0"/>
          </a:xfrm>
          <a:prstGeom prst="straightConnector1">
            <a:avLst/>
          </a:prstGeom>
          <a:noFill/>
          <a:ln cap="flat" cmpd="sng" w="9525">
            <a:solidFill>
              <a:srgbClr val="FFFFFF"/>
            </a:solidFill>
            <a:prstDash val="solid"/>
            <a:round/>
            <a:headEnd len="med" w="med" type="none"/>
            <a:tailEnd len="med" w="med" type="none"/>
          </a:ln>
        </p:spPr>
      </p:cxnSp>
      <p:sp>
        <p:nvSpPr>
          <p:cNvPr id="105" name="Google Shape;105;p20"/>
          <p:cNvSpPr txBox="1"/>
          <p:nvPr>
            <p:ph type="title"/>
          </p:nvPr>
        </p:nvSpPr>
        <p:spPr>
          <a:xfrm>
            <a:off x="457200" y="1146025"/>
            <a:ext cx="2154600" cy="816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106" name="Google Shape;106;p20"/>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07" name="Shape 107"/>
        <p:cNvGrpSpPr/>
        <p:nvPr/>
      </p:nvGrpSpPr>
      <p:grpSpPr>
        <a:xfrm>
          <a:off x="0" y="0"/>
          <a:ext cx="0" cy="0"/>
          <a:chOff x="0" y="0"/>
          <a:chExt cx="0" cy="0"/>
        </a:xfrm>
      </p:grpSpPr>
      <p:pic>
        <p:nvPicPr>
          <p:cNvPr descr="buildings2.jpg" id="108" name="Google Shape;108;p21"/>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09" name="Google Shape;109;p21"/>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 name="Google Shape;110;p21"/>
          <p:cNvCxnSpPr/>
          <p:nvPr/>
        </p:nvCxnSpPr>
        <p:spPr>
          <a:xfrm>
            <a:off x="556950" y="4189168"/>
            <a:ext cx="8030100" cy="0"/>
          </a:xfrm>
          <a:prstGeom prst="straightConnector1">
            <a:avLst/>
          </a:prstGeom>
          <a:noFill/>
          <a:ln cap="flat" cmpd="sng" w="9525">
            <a:solidFill>
              <a:srgbClr val="FFFFFF"/>
            </a:solidFill>
            <a:prstDash val="solid"/>
            <a:round/>
            <a:headEnd len="med" w="med" type="none"/>
            <a:tailEnd len="med" w="med" type="none"/>
          </a:ln>
        </p:spPr>
      </p:cxnSp>
      <p:sp>
        <p:nvSpPr>
          <p:cNvPr id="111" name="Google Shape;111;p21"/>
          <p:cNvSpPr txBox="1"/>
          <p:nvPr>
            <p:ph idx="1" type="body"/>
          </p:nvPr>
        </p:nvSpPr>
        <p:spPr>
          <a:xfrm>
            <a:off x="457200" y="4189175"/>
            <a:ext cx="8229600" cy="610500"/>
          </a:xfrm>
          <a:prstGeom prst="rect">
            <a:avLst/>
          </a:prstGeom>
        </p:spPr>
        <p:txBody>
          <a:bodyPr anchorCtr="0" anchor="ctr" bIns="91425" lIns="91425" spcFirstLastPara="1" rIns="91425" wrap="square" tIns="91425">
            <a:noAutofit/>
          </a:bodyPr>
          <a:lstStyle>
            <a:lvl1pPr indent="-228600" lvl="0" marL="457200" rtl="0" algn="ctr">
              <a:spcBef>
                <a:spcPts val="360"/>
              </a:spcBef>
              <a:spcAft>
                <a:spcPts val="0"/>
              </a:spcAft>
              <a:buSzPts val="1200"/>
              <a:buNone/>
              <a:defRPr sz="1200"/>
            </a:lvl1pPr>
          </a:lstStyle>
          <a:p/>
        </p:txBody>
      </p:sp>
      <p:sp>
        <p:nvSpPr>
          <p:cNvPr id="112" name="Google Shape;112;p21"/>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13" name="Shape 113"/>
        <p:cNvGrpSpPr/>
        <p:nvPr/>
      </p:nvGrpSpPr>
      <p:grpSpPr>
        <a:xfrm>
          <a:off x="0" y="0"/>
          <a:ext cx="0" cy="0"/>
          <a:chOff x="0" y="0"/>
          <a:chExt cx="0" cy="0"/>
        </a:xfrm>
      </p:grpSpPr>
      <p:pic>
        <p:nvPicPr>
          <p:cNvPr descr="buildings2.jpg" id="114" name="Google Shape;114;p22"/>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115" name="Google Shape;115;p22"/>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2"/>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no photo">
  <p:cSld name="BLANK_1">
    <p:spTree>
      <p:nvGrpSpPr>
        <p:cNvPr id="117" name="Shape 117"/>
        <p:cNvGrpSpPr/>
        <p:nvPr/>
      </p:nvGrpSpPr>
      <p:grpSpPr>
        <a:xfrm>
          <a:off x="0" y="0"/>
          <a:ext cx="0" cy="0"/>
          <a:chOff x="0" y="0"/>
          <a:chExt cx="0" cy="0"/>
        </a:xfrm>
      </p:grpSpPr>
      <p:sp>
        <p:nvSpPr>
          <p:cNvPr id="118" name="Google Shape;118;p23"/>
          <p:cNvSpPr/>
          <p:nvPr/>
        </p:nvSpPr>
        <p:spPr>
          <a:xfrm>
            <a:off x="283500" y="289525"/>
            <a:ext cx="8577000" cy="4564500"/>
          </a:xfrm>
          <a:prstGeom prst="rect">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3"/>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3.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6486DB"/>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457200" y="1146025"/>
            <a:ext cx="2154600" cy="8163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1pPr>
            <a:lvl2pPr lvl="1"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2pPr>
            <a:lvl3pPr lvl="2"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3pPr>
            <a:lvl4pPr lvl="3"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4pPr>
            <a:lvl5pPr lvl="4"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5pPr>
            <a:lvl6pPr lvl="5"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6pPr>
            <a:lvl7pPr lvl="6"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7pPr>
            <a:lvl8pPr lvl="7"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8pPr>
            <a:lvl9pPr lvl="8" rtl="0">
              <a:spcBef>
                <a:spcPts val="0"/>
              </a:spcBef>
              <a:spcAft>
                <a:spcPts val="0"/>
              </a:spcAft>
              <a:buClr>
                <a:srgbClr val="FFFFFF"/>
              </a:buClr>
              <a:buSzPts val="1800"/>
              <a:buFont typeface="Montserrat"/>
              <a:buNone/>
              <a:defRPr b="1" sz="1800">
                <a:solidFill>
                  <a:srgbClr val="FFFFFF"/>
                </a:solidFill>
                <a:latin typeface="Montserrat"/>
                <a:ea typeface="Montserrat"/>
                <a:cs typeface="Montserrat"/>
                <a:sym typeface="Montserrat"/>
              </a:defRPr>
            </a:lvl9pPr>
          </a:lstStyle>
          <a:p/>
        </p:txBody>
      </p:sp>
      <p:sp>
        <p:nvSpPr>
          <p:cNvPr id="57" name="Google Shape;57;p13"/>
          <p:cNvSpPr txBox="1"/>
          <p:nvPr>
            <p:ph idx="1" type="body"/>
          </p:nvPr>
        </p:nvSpPr>
        <p:spPr>
          <a:xfrm>
            <a:off x="2961550" y="1146025"/>
            <a:ext cx="5502900" cy="3547500"/>
          </a:xfrm>
          <a:prstGeom prst="rect">
            <a:avLst/>
          </a:prstGeom>
          <a:noFill/>
          <a:ln>
            <a:noFill/>
          </a:ln>
        </p:spPr>
        <p:txBody>
          <a:bodyPr anchorCtr="0" anchor="t" bIns="91425" lIns="91425" spcFirstLastPara="1" rIns="91425" wrap="square" tIns="91425">
            <a:noAutofit/>
          </a:bodyPr>
          <a:lstStyle>
            <a:lvl1pPr indent="-381000" lvl="0" marL="457200" rtl="0">
              <a:spcBef>
                <a:spcPts val="600"/>
              </a:spcBef>
              <a:spcAft>
                <a:spcPts val="0"/>
              </a:spcAft>
              <a:buClr>
                <a:srgbClr val="FFFFFF"/>
              </a:buClr>
              <a:buSzPts val="2400"/>
              <a:buFont typeface="Raleway"/>
              <a:buChar char="▫"/>
              <a:defRPr sz="2400">
                <a:solidFill>
                  <a:srgbClr val="FFFFFF"/>
                </a:solidFill>
                <a:latin typeface="Raleway"/>
                <a:ea typeface="Raleway"/>
                <a:cs typeface="Raleway"/>
                <a:sym typeface="Raleway"/>
              </a:defRPr>
            </a:lvl1pPr>
            <a:lvl2pPr indent="-381000" lvl="1" marL="9144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2pPr>
            <a:lvl3pPr indent="-381000" lvl="2" marL="13716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3pPr>
            <a:lvl4pPr indent="-381000" lvl="3" marL="18288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4pPr>
            <a:lvl5pPr indent="-381000" lvl="4" marL="22860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5pPr>
            <a:lvl6pPr indent="-381000" lvl="5" marL="27432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6pPr>
            <a:lvl7pPr indent="-381000" lvl="6" marL="32004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7pPr>
            <a:lvl8pPr indent="-381000" lvl="7" marL="36576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8pPr>
            <a:lvl9pPr indent="-381000" lvl="8" marL="4114800" rtl="0">
              <a:spcBef>
                <a:spcPts val="0"/>
              </a:spcBef>
              <a:spcAft>
                <a:spcPts val="0"/>
              </a:spcAft>
              <a:buClr>
                <a:srgbClr val="FFFFFF"/>
              </a:buClr>
              <a:buSzPts val="2400"/>
              <a:buFont typeface="Raleway"/>
              <a:buChar char="▫"/>
              <a:defRPr sz="2400">
                <a:solidFill>
                  <a:srgbClr val="FFFFFF"/>
                </a:solidFill>
                <a:latin typeface="Raleway"/>
                <a:ea typeface="Raleway"/>
                <a:cs typeface="Raleway"/>
                <a:sym typeface="Raleway"/>
              </a:defRPr>
            </a:lvl9pPr>
          </a:lstStyle>
          <a:p/>
        </p:txBody>
      </p:sp>
      <p:sp>
        <p:nvSpPr>
          <p:cNvPr id="58" name="Google Shape;58;p13"/>
          <p:cNvSpPr txBox="1"/>
          <p:nvPr>
            <p:ph idx="12" type="sldNum"/>
          </p:nvPr>
        </p:nvSpPr>
        <p:spPr>
          <a:xfrm>
            <a:off x="457200" y="4189182"/>
            <a:ext cx="548700" cy="544500"/>
          </a:xfrm>
          <a:prstGeom prst="rect">
            <a:avLst/>
          </a:prstGeom>
          <a:noFill/>
          <a:ln>
            <a:noFill/>
          </a:ln>
        </p:spPr>
        <p:txBody>
          <a:bodyPr anchorCtr="0" anchor="b" bIns="91425" lIns="91425" spcFirstLastPara="1" rIns="91425" wrap="square" tIns="91425">
            <a:noAutofit/>
          </a:bodyPr>
          <a:lstStyle>
            <a:lvl1pPr lvl="0" rtl="0">
              <a:buNone/>
              <a:defRPr b="1" sz="1800">
                <a:solidFill>
                  <a:srgbClr val="FFFFFF"/>
                </a:solidFill>
                <a:latin typeface="Montserrat"/>
                <a:ea typeface="Montserrat"/>
                <a:cs typeface="Montserrat"/>
                <a:sym typeface="Montserrat"/>
              </a:defRPr>
            </a:lvl1pPr>
            <a:lvl2pPr lvl="1" rtl="0">
              <a:buNone/>
              <a:defRPr b="1" sz="1800">
                <a:solidFill>
                  <a:srgbClr val="FFFFFF"/>
                </a:solidFill>
                <a:latin typeface="Montserrat"/>
                <a:ea typeface="Montserrat"/>
                <a:cs typeface="Montserrat"/>
                <a:sym typeface="Montserrat"/>
              </a:defRPr>
            </a:lvl2pPr>
            <a:lvl3pPr lvl="2" rtl="0">
              <a:buNone/>
              <a:defRPr b="1" sz="1800">
                <a:solidFill>
                  <a:srgbClr val="FFFFFF"/>
                </a:solidFill>
                <a:latin typeface="Montserrat"/>
                <a:ea typeface="Montserrat"/>
                <a:cs typeface="Montserrat"/>
                <a:sym typeface="Montserrat"/>
              </a:defRPr>
            </a:lvl3pPr>
            <a:lvl4pPr lvl="3" rtl="0">
              <a:buNone/>
              <a:defRPr b="1" sz="1800">
                <a:solidFill>
                  <a:srgbClr val="FFFFFF"/>
                </a:solidFill>
                <a:latin typeface="Montserrat"/>
                <a:ea typeface="Montserrat"/>
                <a:cs typeface="Montserrat"/>
                <a:sym typeface="Montserrat"/>
              </a:defRPr>
            </a:lvl4pPr>
            <a:lvl5pPr lvl="4" rtl="0">
              <a:buNone/>
              <a:defRPr b="1" sz="1800">
                <a:solidFill>
                  <a:srgbClr val="FFFFFF"/>
                </a:solidFill>
                <a:latin typeface="Montserrat"/>
                <a:ea typeface="Montserrat"/>
                <a:cs typeface="Montserrat"/>
                <a:sym typeface="Montserrat"/>
              </a:defRPr>
            </a:lvl5pPr>
            <a:lvl6pPr lvl="5" rtl="0">
              <a:buNone/>
              <a:defRPr b="1" sz="1800">
                <a:solidFill>
                  <a:srgbClr val="FFFFFF"/>
                </a:solidFill>
                <a:latin typeface="Montserrat"/>
                <a:ea typeface="Montserrat"/>
                <a:cs typeface="Montserrat"/>
                <a:sym typeface="Montserrat"/>
              </a:defRPr>
            </a:lvl6pPr>
            <a:lvl7pPr lvl="6" rtl="0">
              <a:buNone/>
              <a:defRPr b="1" sz="1800">
                <a:solidFill>
                  <a:srgbClr val="FFFFFF"/>
                </a:solidFill>
                <a:latin typeface="Montserrat"/>
                <a:ea typeface="Montserrat"/>
                <a:cs typeface="Montserrat"/>
                <a:sym typeface="Montserrat"/>
              </a:defRPr>
            </a:lvl7pPr>
            <a:lvl8pPr lvl="7" rtl="0">
              <a:buNone/>
              <a:defRPr b="1" sz="1800">
                <a:solidFill>
                  <a:srgbClr val="FFFFFF"/>
                </a:solidFill>
                <a:latin typeface="Montserrat"/>
                <a:ea typeface="Montserrat"/>
                <a:cs typeface="Montserrat"/>
                <a:sym typeface="Montserrat"/>
              </a:defRPr>
            </a:lvl8pPr>
            <a:lvl9pPr lvl="8" rtl="0">
              <a:buNone/>
              <a:defRPr b="1" sz="1800">
                <a:solidFill>
                  <a:srgbClr val="FFFFFF"/>
                </a:solidFill>
                <a:latin typeface="Montserrat"/>
                <a:ea typeface="Montserrat"/>
                <a:cs typeface="Montserrat"/>
                <a:sym typeface="Montserra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hyperlink" Target="https://www.youtube.com/watch?v=TgKd8_r-yl8" TargetMode="Externa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github.com/mlberkeley/Machine-Learning-Decal-Spring-2019" TargetMode="External"/><Relationship Id="rId4" Type="http://schemas.openxmlformats.org/officeDocument/2006/relationships/hyperlink" Target="https://ml.berkeley.edu/education" TargetMode="External"/><Relationship Id="rId5" Type="http://schemas.openxmlformats.org/officeDocument/2006/relationships/hyperlink" Target="https://medium.com/@ml.at.berkeley"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ocs.google.com/document/d/1qgPEICPPCAI2T7On8gJ7kle8gaMivHu337ps4q_psdI/edi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github.com/ybayle/awesome-deep-learning-music"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4"/>
          <p:cNvSpPr txBox="1"/>
          <p:nvPr>
            <p:ph type="ctrTitle"/>
          </p:nvPr>
        </p:nvSpPr>
        <p:spPr>
          <a:xfrm>
            <a:off x="3096250" y="1627200"/>
            <a:ext cx="2951400" cy="158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Music Generation</a:t>
            </a:r>
            <a:endParaRPr/>
          </a:p>
        </p:txBody>
      </p:sp>
      <p:sp>
        <p:nvSpPr>
          <p:cNvPr id="125" name="Google Shape;125;p24"/>
          <p:cNvSpPr txBox="1"/>
          <p:nvPr>
            <p:ph idx="1" type="subTitle"/>
          </p:nvPr>
        </p:nvSpPr>
        <p:spPr>
          <a:xfrm>
            <a:off x="3096363" y="3266930"/>
            <a:ext cx="2951400" cy="70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Week Four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540525" y="1233100"/>
            <a:ext cx="8520600" cy="161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a:t>
            </a:r>
            <a:endParaRPr/>
          </a:p>
        </p:txBody>
      </p:sp>
      <p:sp>
        <p:nvSpPr>
          <p:cNvPr id="198" name="Google Shape;198;p33"/>
          <p:cNvSpPr txBox="1"/>
          <p:nvPr>
            <p:ph idx="1" type="body"/>
          </p:nvPr>
        </p:nvSpPr>
        <p:spPr>
          <a:xfrm>
            <a:off x="-540525" y="2919450"/>
            <a:ext cx="8520600" cy="107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How does it sound?</a:t>
            </a:r>
            <a:endParaRPr/>
          </a:p>
        </p:txBody>
      </p:sp>
      <p:pic>
        <p:nvPicPr>
          <p:cNvPr id="199" name="Google Shape;199;p33">
            <a:hlinkClick r:id="rId3"/>
          </p:cNvPr>
          <p:cNvPicPr preferRelativeResize="0"/>
          <p:nvPr/>
        </p:nvPicPr>
        <p:blipFill>
          <a:blip r:embed="rId4">
            <a:alphaModFix/>
          </a:blip>
          <a:stretch>
            <a:fillRect/>
          </a:stretch>
        </p:blipFill>
        <p:spPr>
          <a:xfrm>
            <a:off x="4875150" y="1358550"/>
            <a:ext cx="2007226" cy="20072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4"/>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the Different Configurations</a:t>
            </a:r>
            <a:endParaRPr/>
          </a:p>
        </p:txBody>
      </p:sp>
      <p:sp>
        <p:nvSpPr>
          <p:cNvPr id="205" name="Google Shape;20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Basic</a:t>
            </a:r>
            <a:endParaRPr sz="1400"/>
          </a:p>
          <a:p>
            <a:pPr indent="-292100" lvl="0" marL="457200" rtl="0" algn="l">
              <a:lnSpc>
                <a:spcPct val="100000"/>
              </a:lnSpc>
              <a:spcBef>
                <a:spcPts val="1600"/>
              </a:spcBef>
              <a:spcAft>
                <a:spcPts val="0"/>
              </a:spcAft>
              <a:buSzPts val="1000"/>
              <a:buChar char="●"/>
            </a:pPr>
            <a:r>
              <a:rPr lang="en" sz="1000">
                <a:highlight>
                  <a:srgbClr val="FFFFFF"/>
                </a:highlight>
              </a:rPr>
              <a:t>This configuration acts as a baseline for melody generation with an LSTM model. It uses basic encoding to represent extracted melodies as input to the LSTM. For training, all examples are transposed to the MIDI pitch range [48, 84] and outputs will also be in this range.</a:t>
            </a:r>
            <a:endParaRPr sz="1000"/>
          </a:p>
          <a:p>
            <a:pPr indent="0" lvl="0" marL="0" rtl="0" algn="l">
              <a:lnSpc>
                <a:spcPct val="100000"/>
              </a:lnSpc>
              <a:spcBef>
                <a:spcPts val="1600"/>
              </a:spcBef>
              <a:spcAft>
                <a:spcPts val="0"/>
              </a:spcAft>
              <a:buNone/>
            </a:pPr>
            <a:r>
              <a:rPr lang="en" sz="1400"/>
              <a:t>Mono</a:t>
            </a:r>
            <a:endParaRPr sz="1400"/>
          </a:p>
          <a:p>
            <a:pPr indent="-292100" lvl="0" marL="457200" rtl="0" algn="l">
              <a:lnSpc>
                <a:spcPct val="100000"/>
              </a:lnSpc>
              <a:spcBef>
                <a:spcPts val="1600"/>
              </a:spcBef>
              <a:spcAft>
                <a:spcPts val="0"/>
              </a:spcAft>
              <a:buSzPts val="1000"/>
              <a:buChar char="●"/>
            </a:pPr>
            <a:r>
              <a:rPr lang="en" sz="1000">
                <a:highlight>
                  <a:srgbClr val="FFFFFF"/>
                </a:highlight>
              </a:rPr>
              <a:t>Similar to basic_rnn. While </a:t>
            </a:r>
            <a:r>
              <a:rPr lang="en" sz="1000"/>
              <a:t>basic_rnn</a:t>
            </a:r>
            <a:r>
              <a:rPr lang="en" sz="1000">
                <a:highlight>
                  <a:srgbClr val="FFFFFF"/>
                </a:highlight>
              </a:rPr>
              <a:t> is trained by transposing all inputs to a narrow range, </a:t>
            </a:r>
            <a:r>
              <a:rPr lang="en" sz="1000"/>
              <a:t>mono_rnn</a:t>
            </a:r>
            <a:r>
              <a:rPr lang="en" sz="1000">
                <a:highlight>
                  <a:srgbClr val="FFFFFF"/>
                </a:highlight>
              </a:rPr>
              <a:t> is able to use the full 128 MIDI pitches.</a:t>
            </a:r>
            <a:endParaRPr sz="1000"/>
          </a:p>
          <a:p>
            <a:pPr indent="0" lvl="0" marL="0" rtl="0" algn="l">
              <a:lnSpc>
                <a:spcPct val="100000"/>
              </a:lnSpc>
              <a:spcBef>
                <a:spcPts val="1600"/>
              </a:spcBef>
              <a:spcAft>
                <a:spcPts val="0"/>
              </a:spcAft>
              <a:buNone/>
            </a:pPr>
            <a:r>
              <a:rPr lang="en" sz="1400"/>
              <a:t>Lookback</a:t>
            </a:r>
            <a:endParaRPr sz="1400"/>
          </a:p>
          <a:p>
            <a:pPr indent="-292100" lvl="0" marL="457200" rtl="0" algn="l">
              <a:lnSpc>
                <a:spcPct val="100000"/>
              </a:lnSpc>
              <a:spcBef>
                <a:spcPts val="1600"/>
              </a:spcBef>
              <a:spcAft>
                <a:spcPts val="0"/>
              </a:spcAft>
              <a:buSzPts val="1000"/>
              <a:buChar char="●"/>
            </a:pPr>
            <a:r>
              <a:rPr lang="en" sz="1000"/>
              <a:t>Introduces custom labels and inputs; </a:t>
            </a:r>
            <a:r>
              <a:rPr lang="en" sz="1000">
                <a:highlight>
                  <a:srgbClr val="FFFFFF"/>
                </a:highlight>
              </a:rPr>
              <a:t>This results in melodies that wander less and have a more musical structure.</a:t>
            </a:r>
            <a:endParaRPr sz="1000"/>
          </a:p>
          <a:p>
            <a:pPr indent="0" lvl="0" marL="0" rtl="0" algn="l">
              <a:lnSpc>
                <a:spcPct val="100000"/>
              </a:lnSpc>
              <a:spcBef>
                <a:spcPts val="1600"/>
              </a:spcBef>
              <a:spcAft>
                <a:spcPts val="0"/>
              </a:spcAft>
              <a:buNone/>
            </a:pPr>
            <a:r>
              <a:rPr lang="en" sz="1400"/>
              <a:t>Attention</a:t>
            </a:r>
            <a:endParaRPr sz="1400"/>
          </a:p>
          <a:p>
            <a:pPr indent="-292100" lvl="0" marL="457200" rtl="0" algn="l">
              <a:lnSpc>
                <a:spcPct val="100000"/>
              </a:lnSpc>
              <a:spcBef>
                <a:spcPts val="1600"/>
              </a:spcBef>
              <a:spcAft>
                <a:spcPts val="0"/>
              </a:spcAft>
              <a:buSzPts val="1000"/>
              <a:buChar char="●"/>
            </a:pPr>
            <a:r>
              <a:rPr lang="en" sz="1000">
                <a:highlight>
                  <a:srgbClr val="FFFFFF"/>
                </a:highlight>
              </a:rPr>
              <a:t>Attention allows the model to more easily access past information without having to store that information in the RNN cell's state. This allows the model to more easily learn longer term dependencies, and results in melodies that have longer arching themes.</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Generating Long-Term Structure</a:t>
            </a:r>
            <a:endParaRPr/>
          </a:p>
        </p:txBody>
      </p:sp>
      <p:sp>
        <p:nvSpPr>
          <p:cNvPr id="211" name="Google Shape;211;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difficulties in using ML to generate sequences (this includes melodies) is creating </a:t>
            </a:r>
            <a:r>
              <a:rPr b="1" lang="en"/>
              <a:t>long term structure</a:t>
            </a:r>
            <a:r>
              <a:rPr lang="en"/>
              <a:t>. </a:t>
            </a:r>
            <a:endParaRPr/>
          </a:p>
          <a:p>
            <a:pPr indent="-342900" lvl="0" marL="457200" rtl="0" algn="l">
              <a:spcBef>
                <a:spcPts val="1600"/>
              </a:spcBef>
              <a:spcAft>
                <a:spcPts val="0"/>
              </a:spcAft>
              <a:buSzPts val="1800"/>
              <a:buChar char="●"/>
            </a:pPr>
            <a:r>
              <a:rPr lang="en"/>
              <a:t>Ex: ML systems can write a grammatically correct screenplay, but not one with a compelling plot.</a:t>
            </a:r>
            <a:endParaRPr/>
          </a:p>
          <a:p>
            <a:pPr indent="0" lvl="0" marL="0" rtl="0" algn="l">
              <a:spcBef>
                <a:spcPts val="1600"/>
              </a:spcBef>
              <a:spcAft>
                <a:spcPts val="0"/>
              </a:spcAft>
              <a:buNone/>
            </a:pPr>
            <a:r>
              <a:rPr lang="en"/>
              <a:t>Without long term structure, the content produced will seem wandering and random.</a:t>
            </a:r>
            <a:endParaRPr/>
          </a:p>
          <a:p>
            <a:pPr indent="0" lvl="0" marL="0" rtl="0" algn="ctr">
              <a:spcBef>
                <a:spcPts val="1600"/>
              </a:spcBef>
              <a:spcAft>
                <a:spcPts val="1600"/>
              </a:spcAft>
              <a:buNone/>
            </a:pPr>
            <a:r>
              <a:rPr lang="en">
                <a:solidFill>
                  <a:schemeClr val="dk1"/>
                </a:solidFill>
              </a:rPr>
              <a:t>So what can we do?</a:t>
            </a:r>
            <a:endParaRPr>
              <a:solidFill>
                <a:schemeClr val="dk1"/>
              </a:solidFill>
            </a:endParaRPr>
          </a:p>
        </p:txBody>
      </p:sp>
      <p:pic>
        <p:nvPicPr>
          <p:cNvPr id="212" name="Google Shape;212;p35"/>
          <p:cNvPicPr preferRelativeResize="0"/>
          <p:nvPr/>
        </p:nvPicPr>
        <p:blipFill>
          <a:blip r:embed="rId3">
            <a:alphaModFix/>
          </a:blip>
          <a:stretch>
            <a:fillRect/>
          </a:stretch>
        </p:blipFill>
        <p:spPr>
          <a:xfrm rot="807534">
            <a:off x="5706291" y="3365497"/>
            <a:ext cx="1314590" cy="136643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Solution ?</a:t>
            </a:r>
            <a:endParaRPr/>
          </a:p>
        </p:txBody>
      </p:sp>
      <p:sp>
        <p:nvSpPr>
          <p:cNvPr id="218" name="Google Shape;218;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What if the RNN models could recognize and reproduce longer-term structure?</a:t>
            </a:r>
            <a:endParaRPr/>
          </a:p>
          <a:p>
            <a:pPr indent="0" lvl="0" marL="0" rtl="0" algn="l">
              <a:lnSpc>
                <a:spcPct val="100000"/>
              </a:lnSpc>
              <a:spcBef>
                <a:spcPts val="1600"/>
              </a:spcBef>
              <a:spcAft>
                <a:spcPts val="0"/>
              </a:spcAft>
              <a:buNone/>
            </a:pPr>
            <a:r>
              <a:rPr lang="en"/>
              <a:t>Two of the models mentioned earlier, </a:t>
            </a:r>
            <a:r>
              <a:rPr b="1" lang="en"/>
              <a:t>Lookback</a:t>
            </a:r>
            <a:r>
              <a:rPr lang="en"/>
              <a:t> and </a:t>
            </a:r>
            <a:r>
              <a:rPr b="1" lang="en"/>
              <a:t>Attention</a:t>
            </a:r>
            <a:r>
              <a:rPr lang="en"/>
              <a:t> try to address this problem!</a:t>
            </a:r>
            <a:endParaRPr/>
          </a:p>
          <a:p>
            <a:pPr indent="-342900" lvl="0" marL="457200" rtl="0" algn="l">
              <a:lnSpc>
                <a:spcPct val="100000"/>
              </a:lnSpc>
              <a:spcBef>
                <a:spcPts val="1600"/>
              </a:spcBef>
              <a:spcAft>
                <a:spcPts val="0"/>
              </a:spcAft>
              <a:buSzPts val="1800"/>
              <a:buChar char="●"/>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7"/>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Want more pain?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8"/>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Classes:</a:t>
            </a:r>
            <a:endParaRPr/>
          </a:p>
        </p:txBody>
      </p:sp>
      <p:sp>
        <p:nvSpPr>
          <p:cNvPr id="229" name="Google Shape;229;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a:t>Theory route: diving deep into the math behind ML that makes it work</a:t>
            </a:r>
            <a:endParaRPr/>
          </a:p>
          <a:p>
            <a:pPr indent="-317500" lvl="1" marL="914400" rtl="0" algn="l">
              <a:lnSpc>
                <a:spcPct val="100000"/>
              </a:lnSpc>
              <a:spcBef>
                <a:spcPts val="0"/>
              </a:spcBef>
              <a:spcAft>
                <a:spcPts val="0"/>
              </a:spcAft>
              <a:buSzPts val="1400"/>
              <a:buChar char="○"/>
            </a:pPr>
            <a:r>
              <a:rPr lang="en"/>
              <a:t>EE126 to learn more probability,  EE127 to learn optimization models (e.g. gradient descent)</a:t>
            </a:r>
            <a:endParaRPr/>
          </a:p>
          <a:p>
            <a:pPr indent="-317500" lvl="1" marL="914400" rtl="0" algn="l">
              <a:lnSpc>
                <a:spcPct val="100000"/>
              </a:lnSpc>
              <a:spcBef>
                <a:spcPts val="0"/>
              </a:spcBef>
              <a:spcAft>
                <a:spcPts val="0"/>
              </a:spcAft>
              <a:buSzPts val="1400"/>
              <a:buChar char="○"/>
            </a:pPr>
            <a:r>
              <a:rPr lang="en"/>
              <a:t>CS </a:t>
            </a:r>
            <a:r>
              <a:rPr lang="en"/>
              <a:t>189</a:t>
            </a:r>
            <a:endParaRPr/>
          </a:p>
          <a:p>
            <a:pPr indent="-317500" lvl="1" marL="914400" rtl="0" algn="l">
              <a:lnSpc>
                <a:spcPct val="100000"/>
              </a:lnSpc>
              <a:spcBef>
                <a:spcPts val="0"/>
              </a:spcBef>
              <a:spcAft>
                <a:spcPts val="0"/>
              </a:spcAft>
              <a:buSzPts val="1400"/>
              <a:buChar char="○"/>
            </a:pPr>
            <a:r>
              <a:rPr lang="en"/>
              <a:t>Research </a:t>
            </a:r>
            <a:endParaRPr/>
          </a:p>
          <a:p>
            <a:pPr indent="-317500" lvl="1" marL="914400" rtl="0" algn="l">
              <a:lnSpc>
                <a:spcPct val="100000"/>
              </a:lnSpc>
              <a:spcBef>
                <a:spcPts val="0"/>
              </a:spcBef>
              <a:spcAft>
                <a:spcPts val="0"/>
              </a:spcAft>
              <a:buSzPts val="1400"/>
              <a:buChar char="○"/>
            </a:pPr>
            <a:r>
              <a:rPr lang="en"/>
              <a:t>A new data science </a:t>
            </a:r>
            <a:endParaRPr/>
          </a:p>
          <a:p>
            <a:pPr indent="-342900" lvl="0" marL="457200" rtl="0" algn="l">
              <a:lnSpc>
                <a:spcPct val="100000"/>
              </a:lnSpc>
              <a:spcBef>
                <a:spcPts val="0"/>
              </a:spcBef>
              <a:spcAft>
                <a:spcPts val="0"/>
              </a:spcAft>
              <a:buSzPts val="1800"/>
              <a:buChar char="●"/>
            </a:pPr>
            <a:r>
              <a:rPr lang="en"/>
              <a:t>Application Routes: using ML as a tool</a:t>
            </a:r>
            <a:endParaRPr/>
          </a:p>
          <a:p>
            <a:pPr indent="-317500" lvl="1" marL="914400" rtl="0" algn="l">
              <a:lnSpc>
                <a:spcPct val="100000"/>
              </a:lnSpc>
              <a:spcBef>
                <a:spcPts val="0"/>
              </a:spcBef>
              <a:spcAft>
                <a:spcPts val="0"/>
              </a:spcAft>
              <a:buSzPts val="1400"/>
              <a:buChar char="○"/>
            </a:pPr>
            <a:r>
              <a:rPr lang="en"/>
              <a:t>Data100  = learning about  Stats + CS  to go towards ML</a:t>
            </a:r>
            <a:endParaRPr/>
          </a:p>
          <a:p>
            <a:pPr indent="-317500" lvl="1" marL="914400" rtl="0" algn="l">
              <a:lnSpc>
                <a:spcPct val="100000"/>
              </a:lnSpc>
              <a:spcBef>
                <a:spcPts val="0"/>
              </a:spcBef>
              <a:spcAft>
                <a:spcPts val="0"/>
              </a:spcAft>
              <a:buSzPts val="1400"/>
              <a:buChar char="○"/>
            </a:pPr>
            <a:r>
              <a:rPr lang="en"/>
              <a:t>CS188 - for more AI concepts and fun projects </a:t>
            </a:r>
            <a:endParaRPr/>
          </a:p>
          <a:p>
            <a:pPr indent="-317500" lvl="1" marL="914400" rtl="0" algn="l">
              <a:lnSpc>
                <a:spcPct val="100000"/>
              </a:lnSpc>
              <a:spcBef>
                <a:spcPts val="0"/>
              </a:spcBef>
              <a:spcAft>
                <a:spcPts val="0"/>
              </a:spcAft>
              <a:buSzPts val="1400"/>
              <a:buChar char="○"/>
            </a:pPr>
            <a:r>
              <a:rPr lang="en"/>
              <a:t>CS 182 - “Designing, Visualizing</a:t>
            </a:r>
            <a:r>
              <a:rPr lang="en"/>
              <a:t>...Deep Neural Networks” (189 is listed as pre-req but because they want you to appreciate the ideas more rather than bc you need the math) </a:t>
            </a:r>
            <a:endParaRPr/>
          </a:p>
          <a:p>
            <a:pPr indent="-342900" lvl="0" marL="457200" rtl="0" algn="l">
              <a:lnSpc>
                <a:spcPct val="100000"/>
              </a:lnSpc>
              <a:spcBef>
                <a:spcPts val="0"/>
              </a:spcBef>
              <a:spcAft>
                <a:spcPts val="0"/>
              </a:spcAft>
              <a:buSzPts val="1800"/>
              <a:buChar char="●"/>
            </a:pPr>
            <a:r>
              <a:rPr lang="en"/>
              <a:t>Not sure? </a:t>
            </a:r>
            <a:r>
              <a:rPr lang="en"/>
              <a:t>ML decal might be good fit:</a:t>
            </a:r>
            <a:endParaRPr/>
          </a:p>
          <a:p>
            <a:pPr indent="-317500" lvl="1" marL="914400" rtl="0" algn="l">
              <a:lnSpc>
                <a:spcPct val="100000"/>
              </a:lnSpc>
              <a:spcBef>
                <a:spcPts val="0"/>
              </a:spcBef>
              <a:spcAft>
                <a:spcPts val="0"/>
              </a:spcAft>
              <a:buSzPts val="1400"/>
              <a:buChar char="○"/>
            </a:pPr>
            <a:r>
              <a:rPr lang="en"/>
              <a:t>-</a:t>
            </a:r>
            <a:r>
              <a:rPr lang="en" sz="1400"/>
              <a:t> github for class materials: </a:t>
            </a:r>
            <a:r>
              <a:rPr lang="en" sz="1400" u="sng">
                <a:solidFill>
                  <a:schemeClr val="hlink"/>
                </a:solidFill>
                <a:latin typeface="Arial"/>
                <a:ea typeface="Arial"/>
                <a:cs typeface="Arial"/>
                <a:sym typeface="Arial"/>
                <a:hlinkClick r:id="rId3"/>
              </a:rPr>
              <a:t>https://github.com/mlberkeley/Machine-Learning-Decal-Spring-2019</a:t>
            </a:r>
            <a:r>
              <a:rPr lang="en" sz="1400"/>
              <a:t> </a:t>
            </a:r>
            <a:endParaRPr sz="1400"/>
          </a:p>
          <a:p>
            <a:pPr indent="-317500" lvl="1" marL="914400" rtl="0" algn="l">
              <a:lnSpc>
                <a:spcPct val="100000"/>
              </a:lnSpc>
              <a:spcBef>
                <a:spcPts val="0"/>
              </a:spcBef>
              <a:spcAft>
                <a:spcPts val="0"/>
              </a:spcAft>
              <a:buSzPts val="1400"/>
              <a:buChar char="○"/>
            </a:pPr>
            <a:r>
              <a:rPr lang="en" sz="1400"/>
              <a:t>- link to ML@Berkeley Page: </a:t>
            </a:r>
            <a:r>
              <a:rPr lang="en" sz="1400" u="sng">
                <a:solidFill>
                  <a:schemeClr val="hlink"/>
                </a:solidFill>
                <a:latin typeface="Arial"/>
                <a:ea typeface="Arial"/>
                <a:cs typeface="Arial"/>
                <a:sym typeface="Arial"/>
                <a:hlinkClick r:id="rId4"/>
              </a:rPr>
              <a:t>https://ml.berkeley.edu/education</a:t>
            </a:r>
            <a:r>
              <a:rPr lang="en" sz="1400"/>
              <a:t> </a:t>
            </a:r>
            <a:endParaRPr sz="1400"/>
          </a:p>
          <a:p>
            <a:pPr indent="-317500" lvl="1" marL="914400" rtl="0" algn="l">
              <a:lnSpc>
                <a:spcPct val="100000"/>
              </a:lnSpc>
              <a:spcBef>
                <a:spcPts val="0"/>
              </a:spcBef>
              <a:spcAft>
                <a:spcPts val="0"/>
              </a:spcAft>
              <a:buSzPts val="1400"/>
              <a:buChar char="○"/>
            </a:pPr>
            <a:r>
              <a:rPr lang="en" sz="1400"/>
              <a:t>- link to ML@Berkeley’s Crash Course on ML articles on Medium:</a:t>
            </a:r>
            <a:r>
              <a:rPr lang="en" sz="1400" u="sng">
                <a:solidFill>
                  <a:schemeClr val="hlink"/>
                </a:solidFill>
                <a:latin typeface="Arial"/>
                <a:ea typeface="Arial"/>
                <a:cs typeface="Arial"/>
                <a:sym typeface="Arial"/>
                <a:hlinkClick r:id="rId5"/>
              </a:rPr>
              <a:t>https://medium.com/@ml.at.berkeley</a:t>
            </a:r>
            <a:r>
              <a:rPr lang="en" sz="1400"/>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Classes:</a:t>
            </a:r>
            <a:endParaRPr/>
          </a:p>
        </p:txBody>
      </p:sp>
      <p:sp>
        <p:nvSpPr>
          <p:cNvPr id="235" name="Google Shape;235;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chemeClr val="dk2"/>
              </a:buClr>
              <a:buSzPts val="1800"/>
              <a:buFont typeface="Lato"/>
              <a:buChar char="●"/>
            </a:pPr>
            <a:r>
              <a:rPr lang="en"/>
              <a:t>General Course Advise: student-compiled comments from past upperclassmen </a:t>
            </a:r>
            <a:endParaRPr/>
          </a:p>
          <a:p>
            <a:pPr indent="-317500" lvl="1" marL="914400" marR="0" rtl="0" algn="l">
              <a:lnSpc>
                <a:spcPct val="100000"/>
              </a:lnSpc>
              <a:spcBef>
                <a:spcPts val="0"/>
              </a:spcBef>
              <a:spcAft>
                <a:spcPts val="0"/>
              </a:spcAft>
              <a:buSzPts val="1400"/>
              <a:buChar char="○"/>
            </a:pPr>
            <a:r>
              <a:rPr lang="en" sz="1100" u="sng">
                <a:solidFill>
                  <a:schemeClr val="hlink"/>
                </a:solidFill>
                <a:latin typeface="Arial"/>
                <a:ea typeface="Arial"/>
                <a:cs typeface="Arial"/>
                <a:sym typeface="Arial"/>
                <a:hlinkClick r:id="rId3"/>
              </a:rPr>
              <a:t>https://docs.google.com/document/d/1qgPEICPPCAI2T7On8gJ7kle8gaMivHu337ps4q_psdI/edit</a:t>
            </a:r>
            <a:r>
              <a:rPr lang="en"/>
              <a:t> </a:t>
            </a:r>
            <a:endParaRPr/>
          </a:p>
          <a:p>
            <a:pPr indent="-342900" lvl="0" marL="457200" marR="0" rtl="0" algn="l">
              <a:lnSpc>
                <a:spcPct val="100000"/>
              </a:lnSpc>
              <a:spcBef>
                <a:spcPts val="0"/>
              </a:spcBef>
              <a:spcAft>
                <a:spcPts val="0"/>
              </a:spcAft>
              <a:buSzPts val="1800"/>
              <a:buChar char="●"/>
            </a:pPr>
            <a:r>
              <a:rPr lang="en"/>
              <a:t>Dont want ML (LOL) and just want the SWE $$$$$$</a:t>
            </a:r>
            <a:endParaRPr/>
          </a:p>
          <a:p>
            <a:pPr indent="-317500" lvl="1" marL="914400" marR="0" rtl="0" algn="l">
              <a:lnSpc>
                <a:spcPct val="100000"/>
              </a:lnSpc>
              <a:spcBef>
                <a:spcPts val="0"/>
              </a:spcBef>
              <a:spcAft>
                <a:spcPts val="0"/>
              </a:spcAft>
              <a:buSzPts val="1400"/>
              <a:buChar char="○"/>
            </a:pPr>
            <a:r>
              <a:rPr lang="en"/>
              <a:t>161 - Basic Security Principles </a:t>
            </a:r>
            <a:endParaRPr/>
          </a:p>
          <a:p>
            <a:pPr indent="-317500" lvl="1" marL="914400" marR="0" rtl="0" algn="l">
              <a:lnSpc>
                <a:spcPct val="100000"/>
              </a:lnSpc>
              <a:spcBef>
                <a:spcPts val="0"/>
              </a:spcBef>
              <a:spcAft>
                <a:spcPts val="0"/>
              </a:spcAft>
              <a:buSzPts val="1400"/>
              <a:buChar char="○"/>
            </a:pPr>
            <a:r>
              <a:rPr lang="en"/>
              <a:t>162 - OS (so much work, you’re forced to learn good coding practices)</a:t>
            </a:r>
            <a:endParaRPr/>
          </a:p>
          <a:p>
            <a:pPr indent="-317500" lvl="1" marL="914400" marR="0" rtl="0" algn="l">
              <a:lnSpc>
                <a:spcPct val="100000"/>
              </a:lnSpc>
              <a:spcBef>
                <a:spcPts val="0"/>
              </a:spcBef>
              <a:spcAft>
                <a:spcPts val="0"/>
              </a:spcAft>
              <a:buSzPts val="1400"/>
              <a:buChar char="○"/>
            </a:pPr>
            <a:r>
              <a:rPr lang="en"/>
              <a:t>170 - Algorithms </a:t>
            </a:r>
            <a:endParaRPr/>
          </a:p>
          <a:p>
            <a:pPr indent="-317500" lvl="1" marL="914400" marR="0" rtl="0" algn="l">
              <a:lnSpc>
                <a:spcPct val="100000"/>
              </a:lnSpc>
              <a:spcBef>
                <a:spcPts val="0"/>
              </a:spcBef>
              <a:spcAft>
                <a:spcPts val="0"/>
              </a:spcAft>
              <a:buSzPts val="1400"/>
              <a:buChar char="○"/>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Online Resources!</a:t>
            </a:r>
            <a:endParaRPr/>
          </a:p>
        </p:txBody>
      </p:sp>
      <p:sp>
        <p:nvSpPr>
          <p:cNvPr id="241" name="Google Shape;241;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We built this project using the big brain of the internet!</a:t>
            </a:r>
            <a:endParaRPr/>
          </a:p>
          <a:p>
            <a:pPr indent="-342900" lvl="0" marL="457200" rtl="0" algn="l">
              <a:lnSpc>
                <a:spcPct val="100000"/>
              </a:lnSpc>
              <a:spcBef>
                <a:spcPts val="1600"/>
              </a:spcBef>
              <a:spcAft>
                <a:spcPts val="0"/>
              </a:spcAft>
              <a:buSzPts val="1800"/>
              <a:buAutoNum type="arabicPeriod"/>
            </a:pPr>
            <a:r>
              <a:rPr lang="en"/>
              <a:t>More ML related Music Resources: </a:t>
            </a:r>
            <a:r>
              <a:rPr lang="en" sz="1100" u="sng">
                <a:solidFill>
                  <a:schemeClr val="hlink"/>
                </a:solidFill>
                <a:latin typeface="Arial"/>
                <a:ea typeface="Arial"/>
                <a:cs typeface="Arial"/>
                <a:sym typeface="Arial"/>
                <a:hlinkClick r:id="rId3"/>
              </a:rPr>
              <a:t>https://github.com/ybayle/awesome-deep-learning-music</a:t>
            </a:r>
            <a:r>
              <a:rPr lang="en"/>
              <a:t>  </a:t>
            </a:r>
            <a:endParaRPr/>
          </a:p>
          <a:p>
            <a:pPr indent="-342900" lvl="0" marL="457200" rtl="0" algn="l">
              <a:lnSpc>
                <a:spcPct val="100000"/>
              </a:lnSpc>
              <a:spcBef>
                <a:spcPts val="0"/>
              </a:spcBef>
              <a:spcAft>
                <a:spcPts val="0"/>
              </a:spcAft>
              <a:buSzPts val="1800"/>
              <a:buAutoNum type="arabicPeriod"/>
            </a:pPr>
            <a:r>
              <a:rPr lang="en"/>
              <a:t>Kaggle Competitions for Data Science:  </a:t>
            </a:r>
            <a:endParaRPr/>
          </a:p>
          <a:p>
            <a:pPr indent="-342900" lvl="0" marL="457200" rtl="0" algn="l">
              <a:lnSpc>
                <a:spcPct val="100000"/>
              </a:lnSpc>
              <a:spcBef>
                <a:spcPts val="0"/>
              </a:spcBef>
              <a:spcAft>
                <a:spcPts val="0"/>
              </a:spcAft>
              <a:buSzPts val="1800"/>
              <a:buAutoNum type="arabicPeriod"/>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509550" y="1423875"/>
            <a:ext cx="8124900" cy="179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MADE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Questions?</a:t>
            </a:r>
            <a:endParaRPr/>
          </a:p>
        </p:txBody>
      </p:sp>
      <p:sp>
        <p:nvSpPr>
          <p:cNvPr id="136" name="Google Shape;13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What do you guys need help catching up with or have questions about?</a:t>
            </a:r>
            <a:endParaRPr/>
          </a:p>
        </p:txBody>
      </p:sp>
      <p:pic>
        <p:nvPicPr>
          <p:cNvPr id="137" name="Google Shape;137;p26"/>
          <p:cNvPicPr preferRelativeResize="0"/>
          <p:nvPr/>
        </p:nvPicPr>
        <p:blipFill>
          <a:blip r:embed="rId3">
            <a:alphaModFix/>
          </a:blip>
          <a:stretch>
            <a:fillRect/>
          </a:stretch>
        </p:blipFill>
        <p:spPr>
          <a:xfrm>
            <a:off x="2190750" y="1781750"/>
            <a:ext cx="4762500" cy="285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7"/>
          <p:cNvSpPr/>
          <p:nvPr/>
        </p:nvSpPr>
        <p:spPr>
          <a:xfrm>
            <a:off x="2913525" y="2173950"/>
            <a:ext cx="1860300" cy="1799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TRAIN</a:t>
            </a:r>
            <a:endParaRPr sz="1200">
              <a:latin typeface="Lato"/>
              <a:ea typeface="Lato"/>
              <a:cs typeface="Lato"/>
              <a:sym typeface="Lato"/>
            </a:endParaRPr>
          </a:p>
          <a:p>
            <a:pPr indent="0" lvl="0" marL="0" rtl="0" algn="ctr">
              <a:spcBef>
                <a:spcPts val="0"/>
              </a:spcBef>
              <a:spcAft>
                <a:spcPts val="0"/>
              </a:spcAft>
              <a:buNone/>
            </a:pPr>
            <a:r>
              <a:rPr lang="en" sz="1200">
                <a:latin typeface="Lato"/>
                <a:ea typeface="Lato"/>
                <a:cs typeface="Lato"/>
                <a:sym typeface="Lato"/>
              </a:rPr>
              <a:t>TRAIN</a:t>
            </a:r>
            <a:endParaRPr sz="1200">
              <a:latin typeface="Lato"/>
              <a:ea typeface="Lato"/>
              <a:cs typeface="Lato"/>
              <a:sym typeface="Lato"/>
            </a:endParaRPr>
          </a:p>
          <a:p>
            <a:pPr indent="0" lvl="0" marL="0" rtl="0" algn="ctr">
              <a:spcBef>
                <a:spcPts val="0"/>
              </a:spcBef>
              <a:spcAft>
                <a:spcPts val="0"/>
              </a:spcAft>
              <a:buNone/>
            </a:pPr>
            <a:r>
              <a:rPr lang="en" sz="1200">
                <a:latin typeface="Lato"/>
                <a:ea typeface="Lato"/>
                <a:cs typeface="Lato"/>
                <a:sym typeface="Lato"/>
              </a:rPr>
              <a:t>TRAIN</a:t>
            </a:r>
            <a:endParaRPr sz="1200">
              <a:latin typeface="Lato"/>
              <a:ea typeface="Lato"/>
              <a:cs typeface="Lato"/>
              <a:sym typeface="Lato"/>
            </a:endParaRPr>
          </a:p>
        </p:txBody>
      </p:sp>
      <p:pic>
        <p:nvPicPr>
          <p:cNvPr id="143" name="Google Shape;143;p27"/>
          <p:cNvPicPr preferRelativeResize="0"/>
          <p:nvPr/>
        </p:nvPicPr>
        <p:blipFill>
          <a:blip r:embed="rId3">
            <a:alphaModFix amt="36000"/>
          </a:blip>
          <a:stretch>
            <a:fillRect/>
          </a:stretch>
        </p:blipFill>
        <p:spPr>
          <a:xfrm>
            <a:off x="2950076" y="2451625"/>
            <a:ext cx="1787200" cy="1244050"/>
          </a:xfrm>
          <a:prstGeom prst="rect">
            <a:avLst/>
          </a:prstGeom>
          <a:noFill/>
          <a:ln>
            <a:noFill/>
          </a:ln>
        </p:spPr>
      </p:pic>
      <p:sp>
        <p:nvSpPr>
          <p:cNvPr id="144" name="Google Shape;144;p27"/>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we’re doing this week:</a:t>
            </a:r>
            <a:endParaRPr/>
          </a:p>
        </p:txBody>
      </p:sp>
      <p:sp>
        <p:nvSpPr>
          <p:cNvPr id="145" name="Google Shape;145;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Finally generating the melody you’ve been working on!</a:t>
            </a:r>
            <a:endParaRPr/>
          </a:p>
          <a:p>
            <a:pPr indent="0" lvl="0" marL="457200" rtl="0" algn="l">
              <a:spcBef>
                <a:spcPts val="1600"/>
              </a:spcBef>
              <a:spcAft>
                <a:spcPts val="1600"/>
              </a:spcAft>
              <a:buNone/>
            </a:pPr>
            <a:r>
              <a:t/>
            </a:r>
            <a:endParaRPr/>
          </a:p>
        </p:txBody>
      </p:sp>
      <p:sp>
        <p:nvSpPr>
          <p:cNvPr id="146" name="Google Shape;146;p27"/>
          <p:cNvSpPr/>
          <p:nvPr/>
        </p:nvSpPr>
        <p:spPr>
          <a:xfrm>
            <a:off x="896475" y="2173950"/>
            <a:ext cx="1568700" cy="773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NoteSequences</a:t>
            </a:r>
            <a:endParaRPr sz="1200">
              <a:latin typeface="Lato"/>
              <a:ea typeface="Lato"/>
              <a:cs typeface="Lato"/>
              <a:sym typeface="Lato"/>
            </a:endParaRPr>
          </a:p>
        </p:txBody>
      </p:sp>
      <p:sp>
        <p:nvSpPr>
          <p:cNvPr id="147" name="Google Shape;147;p27"/>
          <p:cNvSpPr/>
          <p:nvPr/>
        </p:nvSpPr>
        <p:spPr>
          <a:xfrm>
            <a:off x="896475" y="3200400"/>
            <a:ext cx="1568700" cy="7731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SequenceExamples</a:t>
            </a:r>
            <a:endParaRPr sz="1200">
              <a:latin typeface="Lato"/>
              <a:ea typeface="Lato"/>
              <a:cs typeface="Lato"/>
              <a:sym typeface="Lato"/>
            </a:endParaRPr>
          </a:p>
        </p:txBody>
      </p:sp>
      <p:sp>
        <p:nvSpPr>
          <p:cNvPr id="148" name="Google Shape;148;p27"/>
          <p:cNvSpPr/>
          <p:nvPr/>
        </p:nvSpPr>
        <p:spPr>
          <a:xfrm>
            <a:off x="5490900" y="2283625"/>
            <a:ext cx="2196342" cy="1580040"/>
          </a:xfrm>
          <a:prstGeom prst="irregularSeal1">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Lato"/>
                <a:ea typeface="Lato"/>
                <a:cs typeface="Lato"/>
                <a:sym typeface="Lato"/>
              </a:rPr>
              <a:t>Beautiful</a:t>
            </a:r>
            <a:endParaRPr sz="1200">
              <a:solidFill>
                <a:srgbClr val="FFFFFF"/>
              </a:solidFill>
              <a:latin typeface="Lato"/>
              <a:ea typeface="Lato"/>
              <a:cs typeface="Lato"/>
              <a:sym typeface="Lato"/>
            </a:endParaRPr>
          </a:p>
          <a:p>
            <a:pPr indent="0" lvl="0" marL="0" rtl="0" algn="ctr">
              <a:spcBef>
                <a:spcPts val="0"/>
              </a:spcBef>
              <a:spcAft>
                <a:spcPts val="0"/>
              </a:spcAft>
              <a:buNone/>
            </a:pPr>
            <a:r>
              <a:rPr lang="en" sz="1200">
                <a:solidFill>
                  <a:srgbClr val="FFFFFF"/>
                </a:solidFill>
                <a:latin typeface="Lato"/>
                <a:ea typeface="Lato"/>
                <a:cs typeface="Lato"/>
                <a:sym typeface="Lato"/>
              </a:rPr>
              <a:t>Music</a:t>
            </a:r>
            <a:endParaRPr sz="1200">
              <a:solidFill>
                <a:srgbClr val="FFFFFF"/>
              </a:solidFill>
              <a:latin typeface="Lato"/>
              <a:ea typeface="Lato"/>
              <a:cs typeface="Lato"/>
              <a:sym typeface="Lato"/>
            </a:endParaRPr>
          </a:p>
          <a:p>
            <a:pPr indent="0" lvl="0" marL="0" rtl="0" algn="ctr">
              <a:spcBef>
                <a:spcPts val="0"/>
              </a:spcBef>
              <a:spcAft>
                <a:spcPts val="0"/>
              </a:spcAft>
              <a:buNone/>
            </a:pPr>
            <a:r>
              <a:rPr lang="en" sz="800">
                <a:solidFill>
                  <a:srgbClr val="FFFFFF"/>
                </a:solidFill>
                <a:latin typeface="Lato"/>
                <a:ea typeface="Lato"/>
                <a:cs typeface="Lato"/>
                <a:sym typeface="Lato"/>
              </a:rPr>
              <a:t>(hopefully)</a:t>
            </a:r>
            <a:endParaRPr sz="800">
              <a:solidFill>
                <a:srgbClr val="FFFFFF"/>
              </a:solidFill>
              <a:latin typeface="Lato"/>
              <a:ea typeface="Lato"/>
              <a:cs typeface="Lato"/>
              <a:sym typeface="Lato"/>
            </a:endParaRPr>
          </a:p>
        </p:txBody>
      </p:sp>
      <p:cxnSp>
        <p:nvCxnSpPr>
          <p:cNvPr id="149" name="Google Shape;149;p27"/>
          <p:cNvCxnSpPr>
            <a:stCxn id="146" idx="2"/>
            <a:endCxn id="147" idx="0"/>
          </p:cNvCxnSpPr>
          <p:nvPr/>
        </p:nvCxnSpPr>
        <p:spPr>
          <a:xfrm>
            <a:off x="1680825" y="2947050"/>
            <a:ext cx="0" cy="253500"/>
          </a:xfrm>
          <a:prstGeom prst="straightConnector1">
            <a:avLst/>
          </a:prstGeom>
          <a:noFill/>
          <a:ln cap="flat" cmpd="sng" w="19050">
            <a:solidFill>
              <a:schemeClr val="dk2"/>
            </a:solidFill>
            <a:prstDash val="solid"/>
            <a:round/>
            <a:headEnd len="med" w="med" type="none"/>
            <a:tailEnd len="med" w="med" type="triangle"/>
          </a:ln>
        </p:spPr>
      </p:cxnSp>
      <p:cxnSp>
        <p:nvCxnSpPr>
          <p:cNvPr id="150" name="Google Shape;150;p27"/>
          <p:cNvCxnSpPr>
            <a:stCxn id="147" idx="3"/>
          </p:cNvCxnSpPr>
          <p:nvPr/>
        </p:nvCxnSpPr>
        <p:spPr>
          <a:xfrm flipH="1" rot="10800000">
            <a:off x="2465175" y="3136350"/>
            <a:ext cx="451500" cy="450600"/>
          </a:xfrm>
          <a:prstGeom prst="straightConnector1">
            <a:avLst/>
          </a:prstGeom>
          <a:noFill/>
          <a:ln cap="flat" cmpd="sng" w="9525">
            <a:solidFill>
              <a:schemeClr val="dk2"/>
            </a:solidFill>
            <a:prstDash val="solid"/>
            <a:round/>
            <a:headEnd len="med" w="med" type="none"/>
            <a:tailEnd len="med" w="med" type="triangle"/>
          </a:ln>
        </p:spPr>
      </p:cxnSp>
      <p:cxnSp>
        <p:nvCxnSpPr>
          <p:cNvPr id="151" name="Google Shape;151;p27"/>
          <p:cNvCxnSpPr/>
          <p:nvPr/>
        </p:nvCxnSpPr>
        <p:spPr>
          <a:xfrm>
            <a:off x="4777600" y="3115375"/>
            <a:ext cx="982800" cy="31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Week Recap	</a:t>
            </a:r>
            <a:endParaRPr/>
          </a:p>
        </p:txBody>
      </p:sp>
      <p:sp>
        <p:nvSpPr>
          <p:cNvPr id="157" name="Google Shape;157;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 week we trained our model using the SequenceExamples we generated from our NoteSequences.</a:t>
            </a:r>
            <a:endParaRPr/>
          </a:p>
          <a:p>
            <a:pPr indent="0" lvl="0" marL="0" rtl="0" algn="l">
              <a:spcBef>
                <a:spcPts val="1600"/>
              </a:spcBef>
              <a:spcAft>
                <a:spcPts val="0"/>
              </a:spcAft>
              <a:buNone/>
            </a:pPr>
            <a:r>
              <a:rPr lang="en"/>
              <a:t>Hopefully you all had time to mess around with some of the settings whilst training such as </a:t>
            </a:r>
            <a:r>
              <a:rPr lang="en" sz="1200">
                <a:highlight>
                  <a:srgbClr val="F4CCCC"/>
                </a:highlight>
                <a:latin typeface="Source Code Pro"/>
                <a:ea typeface="Source Code Pro"/>
                <a:cs typeface="Source Code Pro"/>
                <a:sym typeface="Source Code Pro"/>
              </a:rPr>
              <a:t>--num_training_steps</a:t>
            </a:r>
            <a:r>
              <a:rPr lang="en"/>
              <a:t> and </a:t>
            </a:r>
            <a:r>
              <a:rPr lang="en" sz="1200">
                <a:highlight>
                  <a:srgbClr val="F4CCCC"/>
                </a:highlight>
                <a:latin typeface="Source Code Pro"/>
                <a:ea typeface="Source Code Pro"/>
                <a:cs typeface="Source Code Pro"/>
                <a:sym typeface="Source Code Pro"/>
              </a:rPr>
              <a:t>--hparams </a:t>
            </a:r>
            <a:endParaRPr sz="1200">
              <a:highlight>
                <a:srgbClr val="F4CCCC"/>
              </a:highlight>
              <a:latin typeface="Source Code Pro"/>
              <a:ea typeface="Source Code Pro"/>
              <a:cs typeface="Source Code Pro"/>
              <a:sym typeface="Source Code Pro"/>
            </a:endParaRPr>
          </a:p>
          <a:p>
            <a:pPr indent="-342900" lvl="0" marL="457200" rtl="0" algn="l">
              <a:spcBef>
                <a:spcPts val="1600"/>
              </a:spcBef>
              <a:spcAft>
                <a:spcPts val="0"/>
              </a:spcAft>
              <a:buSzPts val="1800"/>
              <a:buChar char="●"/>
            </a:pPr>
            <a:r>
              <a:rPr lang="en"/>
              <a:t>Just to recap:</a:t>
            </a:r>
            <a:endParaRPr/>
          </a:p>
          <a:p>
            <a:pPr indent="-317500" lvl="1" marL="914400" rtl="0" algn="l">
              <a:spcBef>
                <a:spcPts val="0"/>
              </a:spcBef>
              <a:spcAft>
                <a:spcPts val="0"/>
              </a:spcAft>
              <a:buSzPts val="1400"/>
              <a:buChar char="○"/>
            </a:pPr>
            <a:r>
              <a:rPr lang="en"/>
              <a:t>num_training_steps </a:t>
            </a:r>
            <a:r>
              <a:rPr lang="en">
                <a:highlight>
                  <a:srgbClr val="FFFFFF"/>
                </a:highlight>
              </a:rPr>
              <a:t>is how many update steps to take before exiting the training loop. If left unspecified, the training loop will run until terminated manually.</a:t>
            </a:r>
            <a:endParaRPr>
              <a:highlight>
                <a:srgbClr val="FFFFFF"/>
              </a:highlight>
            </a:endParaRPr>
          </a:p>
          <a:p>
            <a:pPr indent="-317500" lvl="1" marL="914400" rtl="0" algn="l">
              <a:spcBef>
                <a:spcPts val="0"/>
              </a:spcBef>
              <a:spcAft>
                <a:spcPts val="0"/>
              </a:spcAft>
              <a:buSzPts val="1400"/>
              <a:buChar char="○"/>
            </a:pPr>
            <a:r>
              <a:rPr lang="en">
                <a:highlight>
                  <a:srgbClr val="FFFFFF"/>
                </a:highlight>
              </a:rPr>
              <a:t>h</a:t>
            </a:r>
            <a:r>
              <a:rPr lang="en">
                <a:highlight>
                  <a:srgbClr val="FFFFFF"/>
                </a:highlight>
              </a:rPr>
              <a:t>params is how we can set custom batch sizes </a:t>
            </a:r>
            <a:endParaRPr>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1061275" y="471150"/>
            <a:ext cx="6809400" cy="63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lt1"/>
                </a:solidFill>
              </a:rPr>
              <a:t>How to improve your model</a:t>
            </a:r>
            <a:endParaRPr sz="2800">
              <a:solidFill>
                <a:schemeClr val="lt1"/>
              </a:solidFill>
            </a:endParaRPr>
          </a:p>
          <a:p>
            <a:pPr indent="0" lvl="0" marL="0" rtl="0" algn="l">
              <a:lnSpc>
                <a:spcPct val="115000"/>
              </a:lnSpc>
              <a:spcBef>
                <a:spcPts val="2400"/>
              </a:spcBef>
              <a:spcAft>
                <a:spcPts val="300"/>
              </a:spcAft>
              <a:buNone/>
            </a:pPr>
            <a:r>
              <a:t/>
            </a:r>
            <a:endParaRPr sz="2300">
              <a:solidFill>
                <a:srgbClr val="FFFFFF"/>
              </a:solidFill>
              <a:latin typeface="Roboto"/>
              <a:ea typeface="Roboto"/>
              <a:cs typeface="Roboto"/>
              <a:sym typeface="Roboto"/>
            </a:endParaRPr>
          </a:p>
        </p:txBody>
      </p:sp>
      <p:sp>
        <p:nvSpPr>
          <p:cNvPr id="163" name="Google Shape;163;p29"/>
          <p:cNvSpPr txBox="1"/>
          <p:nvPr>
            <p:ph idx="1" type="body"/>
          </p:nvPr>
        </p:nvSpPr>
        <p:spPr>
          <a:xfrm>
            <a:off x="700075" y="1101450"/>
            <a:ext cx="7531800" cy="38910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None/>
            </a:pPr>
            <a:r>
              <a:rPr lang="en" sz="1800">
                <a:solidFill>
                  <a:srgbClr val="FFFFFF"/>
                </a:solidFill>
                <a:latin typeface="Roboto"/>
                <a:ea typeface="Roboto"/>
                <a:cs typeface="Roboto"/>
                <a:sym typeface="Roboto"/>
              </a:rPr>
              <a:t>Melody RNN</a:t>
            </a:r>
            <a:endParaRPr sz="1800">
              <a:latin typeface="Roboto"/>
              <a:ea typeface="Roboto"/>
              <a:cs typeface="Roboto"/>
              <a:sym typeface="Roboto"/>
            </a:endParaRPr>
          </a:p>
          <a:p>
            <a:pPr indent="0" lvl="0" marL="0" rtl="0" algn="l">
              <a:lnSpc>
                <a:spcPct val="115000"/>
              </a:lnSpc>
              <a:spcBef>
                <a:spcPts val="500"/>
              </a:spcBef>
              <a:spcAft>
                <a:spcPts val="0"/>
              </a:spcAft>
              <a:buNone/>
            </a:pPr>
            <a:r>
              <a:rPr lang="en" sz="1800">
                <a:latin typeface="Roboto"/>
                <a:ea typeface="Roboto"/>
                <a:cs typeface="Roboto"/>
                <a:sym typeface="Roboto"/>
              </a:rPr>
              <a:t>=&gt; </a:t>
            </a:r>
            <a:r>
              <a:rPr lang="en" sz="1800">
                <a:solidFill>
                  <a:srgbClr val="FFFFFF"/>
                </a:solidFill>
                <a:latin typeface="Roboto"/>
                <a:ea typeface="Roboto"/>
                <a:cs typeface="Roboto"/>
                <a:sym typeface="Roboto"/>
              </a:rPr>
              <a:t> </a:t>
            </a:r>
            <a:r>
              <a:rPr b="1" lang="en" sz="1800">
                <a:solidFill>
                  <a:srgbClr val="FFFFFF"/>
                </a:solidFill>
                <a:latin typeface="Roboto"/>
                <a:ea typeface="Roboto"/>
                <a:cs typeface="Roboto"/>
                <a:sym typeface="Roboto"/>
              </a:rPr>
              <a:t>the number of steps</a:t>
            </a:r>
            <a:r>
              <a:rPr lang="en" sz="1800">
                <a:solidFill>
                  <a:srgbClr val="FFFFFF"/>
                </a:solidFill>
                <a:latin typeface="Roboto"/>
                <a:ea typeface="Roboto"/>
                <a:cs typeface="Roboto"/>
                <a:sym typeface="Roboto"/>
              </a:rPr>
              <a:t> the new sequence will be</a:t>
            </a:r>
            <a:endParaRPr sz="1800">
              <a:latin typeface="Roboto"/>
              <a:ea typeface="Roboto"/>
              <a:cs typeface="Roboto"/>
              <a:sym typeface="Roboto"/>
            </a:endParaRPr>
          </a:p>
          <a:p>
            <a:pPr indent="0" lvl="0" marL="0" rtl="0" algn="l">
              <a:lnSpc>
                <a:spcPct val="115000"/>
              </a:lnSpc>
              <a:spcBef>
                <a:spcPts val="500"/>
              </a:spcBef>
              <a:spcAft>
                <a:spcPts val="0"/>
              </a:spcAft>
              <a:buNone/>
            </a:pPr>
            <a:r>
              <a:rPr lang="en" sz="1800">
                <a:latin typeface="Roboto"/>
                <a:ea typeface="Roboto"/>
                <a:cs typeface="Roboto"/>
                <a:sym typeface="Roboto"/>
              </a:rPr>
              <a:t>=&gt; </a:t>
            </a:r>
            <a:r>
              <a:rPr b="1" lang="en" sz="1800">
                <a:solidFill>
                  <a:srgbClr val="FFFFFF"/>
                </a:solidFill>
                <a:latin typeface="Roboto"/>
                <a:ea typeface="Roboto"/>
                <a:cs typeface="Roboto"/>
                <a:sym typeface="Roboto"/>
              </a:rPr>
              <a:t>temperature</a:t>
            </a:r>
            <a:r>
              <a:rPr lang="en" sz="1800">
                <a:solidFill>
                  <a:srgbClr val="FFFFFF"/>
                </a:solidFill>
                <a:latin typeface="Roboto"/>
                <a:ea typeface="Roboto"/>
                <a:cs typeface="Roboto"/>
                <a:sym typeface="Roboto"/>
              </a:rPr>
              <a:t> of the result -- the higher the temperature, the more random (and less like the input) your sequence will be. </a:t>
            </a:r>
            <a:endParaRPr sz="1800">
              <a:latin typeface="Roboto"/>
              <a:ea typeface="Roboto"/>
              <a:cs typeface="Roboto"/>
              <a:sym typeface="Roboto"/>
            </a:endParaRPr>
          </a:p>
          <a:p>
            <a:pPr indent="0" lvl="0" marL="0" rtl="0" algn="l">
              <a:lnSpc>
                <a:spcPct val="115000"/>
              </a:lnSpc>
              <a:spcBef>
                <a:spcPts val="500"/>
              </a:spcBef>
              <a:spcAft>
                <a:spcPts val="0"/>
              </a:spcAft>
              <a:buNone/>
            </a:pPr>
            <a:r>
              <a:t/>
            </a:r>
            <a:endParaRPr sz="1800">
              <a:latin typeface="Roboto"/>
              <a:ea typeface="Roboto"/>
              <a:cs typeface="Roboto"/>
              <a:sym typeface="Roboto"/>
            </a:endParaRPr>
          </a:p>
          <a:p>
            <a:pPr indent="0" lvl="0" marL="0" rtl="0" algn="l">
              <a:lnSpc>
                <a:spcPct val="115000"/>
              </a:lnSpc>
              <a:spcBef>
                <a:spcPts val="500"/>
              </a:spcBef>
              <a:spcAft>
                <a:spcPts val="0"/>
              </a:spcAft>
              <a:buNone/>
            </a:pPr>
            <a:r>
              <a:rPr lang="en" sz="1800">
                <a:solidFill>
                  <a:srgbClr val="FFFFFF"/>
                </a:solidFill>
                <a:latin typeface="Roboto"/>
                <a:ea typeface="Roboto"/>
                <a:cs typeface="Roboto"/>
                <a:sym typeface="Roboto"/>
              </a:rPr>
              <a:t>The file doesn't need to be monophonic, but it does need to have at least 1 track that is monophonic so our melody extractor can find something that looks like a melody. </a:t>
            </a:r>
            <a:endParaRPr sz="1800">
              <a:latin typeface="Roboto"/>
              <a:ea typeface="Roboto"/>
              <a:cs typeface="Roboto"/>
              <a:sym typeface="Roboto"/>
            </a:endParaRPr>
          </a:p>
          <a:p>
            <a:pPr indent="0" lvl="0" marL="0" rtl="0" algn="l">
              <a:lnSpc>
                <a:spcPct val="115000"/>
              </a:lnSpc>
              <a:spcBef>
                <a:spcPts val="500"/>
              </a:spcBef>
              <a:spcAft>
                <a:spcPts val="500"/>
              </a:spcAft>
              <a:buNone/>
            </a:pPr>
            <a:r>
              <a:t/>
            </a:r>
            <a:endParaRPr sz="1800">
              <a:latin typeface="Roboto"/>
              <a:ea typeface="Roboto"/>
              <a:cs typeface="Roboto"/>
              <a:sym typeface="Roboto"/>
            </a:endParaRPr>
          </a:p>
        </p:txBody>
      </p:sp>
      <p:grpSp>
        <p:nvGrpSpPr>
          <p:cNvPr id="164" name="Google Shape;164;p29"/>
          <p:cNvGrpSpPr/>
          <p:nvPr/>
        </p:nvGrpSpPr>
        <p:grpSpPr>
          <a:xfrm>
            <a:off x="571860" y="471162"/>
            <a:ext cx="319389" cy="457645"/>
            <a:chOff x="6718575" y="2318625"/>
            <a:chExt cx="256950" cy="407375"/>
          </a:xfrm>
        </p:grpSpPr>
        <p:sp>
          <p:nvSpPr>
            <p:cNvPr id="165" name="Google Shape;165;p29"/>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9"/>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9"/>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9"/>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9"/>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9"/>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29"/>
          <p:cNvSpPr txBox="1"/>
          <p:nvPr>
            <p:ph idx="12" type="sldNum"/>
          </p:nvPr>
        </p:nvSpPr>
        <p:spPr>
          <a:xfrm>
            <a:off x="457200" y="4189182"/>
            <a:ext cx="548700" cy="54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Generating Melodies</a:t>
            </a:r>
            <a:endParaRPr/>
          </a:p>
        </p:txBody>
      </p:sp>
      <p:sp>
        <p:nvSpPr>
          <p:cNvPr id="179" name="Google Shape;179;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Open your Jupyter notebooks and run the command below to generate a set of melodies using the latest checkpoint file of your trained model.</a:t>
            </a:r>
            <a:endParaRPr sz="1400"/>
          </a:p>
          <a:p>
            <a:pPr indent="0" lvl="0" marL="0" rtl="0" algn="l">
              <a:spcBef>
                <a:spcPts val="1200"/>
              </a:spcBef>
              <a:spcAft>
                <a:spcPts val="0"/>
              </a:spcAft>
              <a:buNone/>
            </a:pPr>
            <a:r>
              <a:rPr lang="en" sz="1400">
                <a:highlight>
                  <a:srgbClr val="F4CCCC"/>
                </a:highlight>
                <a:latin typeface="Source Code Pro"/>
                <a:ea typeface="Source Code Pro"/>
                <a:cs typeface="Source Code Pro"/>
                <a:sym typeface="Source Code Pro"/>
              </a:rPr>
              <a:t>--run_dir</a:t>
            </a:r>
            <a:r>
              <a:rPr lang="en" sz="1400">
                <a:latin typeface="Source Code Pro"/>
                <a:ea typeface="Source Code Pro"/>
                <a:cs typeface="Source Code Pro"/>
                <a:sym typeface="Source Code Pro"/>
              </a:rPr>
              <a:t> </a:t>
            </a:r>
            <a:r>
              <a:rPr lang="en" sz="1400"/>
              <a:t>should be the same directory used for the training job</a:t>
            </a:r>
            <a:endParaRPr sz="1400"/>
          </a:p>
          <a:p>
            <a:pPr indent="-317500" lvl="0" marL="457200" rtl="0" algn="l">
              <a:spcBef>
                <a:spcPts val="1200"/>
              </a:spcBef>
              <a:spcAft>
                <a:spcPts val="0"/>
              </a:spcAft>
              <a:buSzPts val="1400"/>
              <a:buChar char="●"/>
            </a:pPr>
            <a:r>
              <a:rPr lang="en" sz="1400"/>
              <a:t>The </a:t>
            </a:r>
            <a:r>
              <a:rPr lang="en" sz="1400">
                <a:latin typeface="Source Code Pro"/>
                <a:ea typeface="Source Code Pro"/>
                <a:cs typeface="Source Code Pro"/>
                <a:sym typeface="Source Code Pro"/>
              </a:rPr>
              <a:t>train</a:t>
            </a:r>
            <a:r>
              <a:rPr lang="en" sz="1400"/>
              <a:t> subdirectory within </a:t>
            </a:r>
            <a:r>
              <a:rPr lang="en" sz="1400">
                <a:latin typeface="Source Code Pro"/>
                <a:ea typeface="Source Code Pro"/>
                <a:cs typeface="Source Code Pro"/>
                <a:sym typeface="Source Code Pro"/>
              </a:rPr>
              <a:t>--run_dir</a:t>
            </a:r>
            <a:r>
              <a:rPr lang="en" sz="1400"/>
              <a:t> is where the latest checkpoint file will be loaded from!</a:t>
            </a:r>
            <a:endParaRPr sz="1400"/>
          </a:p>
          <a:p>
            <a:pPr indent="0" lvl="0" marL="0" rtl="0" algn="l">
              <a:spcBef>
                <a:spcPts val="1200"/>
              </a:spcBef>
              <a:spcAft>
                <a:spcPts val="0"/>
              </a:spcAft>
              <a:buNone/>
            </a:pPr>
            <a:r>
              <a:rPr lang="en" sz="1400">
                <a:highlight>
                  <a:srgbClr val="F4CCCC"/>
                </a:highlight>
                <a:latin typeface="Source Code Pro"/>
                <a:ea typeface="Source Code Pro"/>
                <a:cs typeface="Source Code Pro"/>
                <a:sym typeface="Source Code Pro"/>
              </a:rPr>
              <a:t>--hparams</a:t>
            </a:r>
            <a:r>
              <a:rPr lang="en" sz="1400"/>
              <a:t> should be the same hyperparameters used for the training job</a:t>
            </a:r>
            <a:endParaRPr sz="1400"/>
          </a:p>
          <a:p>
            <a:pPr indent="-317500" lvl="0" marL="457200" rtl="0" algn="l">
              <a:spcBef>
                <a:spcPts val="1200"/>
              </a:spcBef>
              <a:spcAft>
                <a:spcPts val="0"/>
              </a:spcAft>
              <a:buSzPts val="1400"/>
              <a:buChar char="●"/>
            </a:pPr>
            <a:r>
              <a:rPr lang="en" sz="1400"/>
              <a:t>Note: Some of them will be ignored, like the batch size.</a:t>
            </a:r>
            <a:endParaRPr sz="1400"/>
          </a:p>
          <a:p>
            <a:pPr indent="0" lvl="0" marL="0" rtl="0" algn="l">
              <a:spcBef>
                <a:spcPts val="1200"/>
              </a:spcBef>
              <a:spcAft>
                <a:spcPts val="0"/>
              </a:spcAft>
              <a:buNone/>
            </a:pPr>
            <a:r>
              <a:rPr lang="en" sz="1400">
                <a:highlight>
                  <a:srgbClr val="F4CCCC"/>
                </a:highlight>
                <a:latin typeface="Source Code Pro"/>
                <a:ea typeface="Source Code Pro"/>
                <a:cs typeface="Source Code Pro"/>
                <a:sym typeface="Source Code Pro"/>
              </a:rPr>
              <a:t>--output_dir</a:t>
            </a:r>
            <a:r>
              <a:rPr lang="en" sz="1400"/>
              <a:t> is where the generated MIDI files will be saved</a:t>
            </a:r>
            <a:endParaRPr sz="1400"/>
          </a:p>
          <a:p>
            <a:pPr indent="0" lvl="0" marL="0" rtl="0" algn="l">
              <a:spcBef>
                <a:spcPts val="1200"/>
              </a:spcBef>
              <a:spcAft>
                <a:spcPts val="0"/>
              </a:spcAft>
              <a:buNone/>
            </a:pPr>
            <a:r>
              <a:rPr lang="en" sz="1400">
                <a:highlight>
                  <a:srgbClr val="F4CCCC"/>
                </a:highlight>
                <a:latin typeface="Source Code Pro"/>
                <a:ea typeface="Source Code Pro"/>
                <a:cs typeface="Source Code Pro"/>
                <a:sym typeface="Source Code Pro"/>
              </a:rPr>
              <a:t>--num_outputs</a:t>
            </a:r>
            <a:r>
              <a:rPr lang="en" sz="1400"/>
              <a:t> is the number of melodies that will be generated</a:t>
            </a:r>
            <a:endParaRPr sz="1400"/>
          </a:p>
          <a:p>
            <a:pPr indent="0" lvl="0" marL="0" rtl="0" algn="l">
              <a:spcBef>
                <a:spcPts val="1200"/>
              </a:spcBef>
              <a:spcAft>
                <a:spcPts val="1200"/>
              </a:spcAft>
              <a:buNone/>
            </a:pPr>
            <a:r>
              <a:rPr lang="en" sz="1400">
                <a:highlight>
                  <a:srgbClr val="F4CCCC"/>
                </a:highlight>
                <a:latin typeface="Source Code Pro"/>
                <a:ea typeface="Source Code Pro"/>
                <a:cs typeface="Source Code Pro"/>
                <a:sym typeface="Source Code Pro"/>
              </a:rPr>
              <a:t>--num_steps</a:t>
            </a:r>
            <a:r>
              <a:rPr lang="en" sz="1400"/>
              <a:t> is how long each melody will be in 16th steps (128 steps = 8 bars)</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1"/>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start off your song!</a:t>
            </a:r>
            <a:endParaRPr/>
          </a:p>
        </p:txBody>
      </p:sp>
      <p:sp>
        <p:nvSpPr>
          <p:cNvPr id="185" name="Google Shape;185;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Although our model is capable of picking a random note to start off with, we can also use either --primer_melody or --primer_midi to feed a starting note into our model!</a:t>
            </a:r>
            <a:endParaRPr/>
          </a:p>
          <a:p>
            <a:pPr indent="0" lvl="0" marL="0" rtl="0" algn="l">
              <a:spcBef>
                <a:spcPts val="1600"/>
              </a:spcBef>
              <a:spcAft>
                <a:spcPts val="0"/>
              </a:spcAft>
              <a:buNone/>
            </a:pPr>
            <a:r>
              <a:rPr lang="en" sz="1200">
                <a:highlight>
                  <a:srgbClr val="F4CCCC"/>
                </a:highlight>
                <a:latin typeface="Source Code Pro"/>
                <a:ea typeface="Source Code Pro"/>
                <a:cs typeface="Source Code Pro"/>
                <a:sym typeface="Source Code Pro"/>
              </a:rPr>
              <a:t>--primer_melody</a:t>
            </a:r>
            <a:endParaRPr sz="1200">
              <a:highlight>
                <a:srgbClr val="F4CCCC"/>
              </a:highlight>
              <a:latin typeface="Source Code Pro"/>
              <a:ea typeface="Source Code Pro"/>
              <a:cs typeface="Source Code Pro"/>
              <a:sym typeface="Source Code Pro"/>
            </a:endParaRPr>
          </a:p>
          <a:p>
            <a:pPr indent="-317500" lvl="0" marL="914400" rtl="0" algn="l">
              <a:spcBef>
                <a:spcPts val="1600"/>
              </a:spcBef>
              <a:spcAft>
                <a:spcPts val="0"/>
              </a:spcAft>
              <a:buSzPts val="1400"/>
              <a:buChar char="●"/>
            </a:pPr>
            <a:r>
              <a:rPr lang="en" sz="1400">
                <a:highlight>
                  <a:srgbClr val="FFFFFF"/>
                </a:highlight>
              </a:rPr>
              <a:t>specifies a priming melody using a string representation of a Python list; must use the </a:t>
            </a:r>
            <a:r>
              <a:rPr lang="en" sz="1200">
                <a:highlight>
                  <a:srgbClr val="F4CCCC"/>
                </a:highlight>
                <a:latin typeface="Source Code Pro"/>
                <a:ea typeface="Source Code Pro"/>
                <a:cs typeface="Source Code Pro"/>
                <a:sym typeface="Source Code Pro"/>
              </a:rPr>
              <a:t>melodies_lib.Melody</a:t>
            </a:r>
            <a:r>
              <a:rPr lang="en" sz="1400">
                <a:highlight>
                  <a:srgbClr val="FFFFFF"/>
                </a:highlight>
              </a:rPr>
              <a:t> format</a:t>
            </a:r>
            <a:endParaRPr sz="1400">
              <a:highlight>
                <a:srgbClr val="FFFFFF"/>
              </a:highlight>
            </a:endParaRPr>
          </a:p>
          <a:p>
            <a:pPr indent="-317500" lvl="0" marL="914400" rtl="0" algn="l">
              <a:spcBef>
                <a:spcPts val="0"/>
              </a:spcBef>
              <a:spcAft>
                <a:spcPts val="0"/>
              </a:spcAft>
              <a:buSzPts val="1400"/>
              <a:buChar char="●"/>
            </a:pPr>
            <a:r>
              <a:rPr lang="en" sz="1400">
                <a:highlight>
                  <a:srgbClr val="FFFFFF"/>
                </a:highlight>
              </a:rPr>
              <a:t>For example: </a:t>
            </a:r>
            <a:r>
              <a:rPr lang="en" sz="1000">
                <a:solidFill>
                  <a:srgbClr val="24292E"/>
                </a:solidFill>
                <a:latin typeface="Courier New"/>
                <a:ea typeface="Courier New"/>
                <a:cs typeface="Courier New"/>
                <a:sym typeface="Courier New"/>
              </a:rPr>
              <a:t>[60, -2, 60, -2, 67, -2, 67, -2]</a:t>
            </a:r>
            <a:r>
              <a:rPr lang="en" sz="1400">
                <a:solidFill>
                  <a:srgbClr val="24292E"/>
                </a:solidFill>
              </a:rPr>
              <a:t> are the first four notes of Twinkle Twinkle</a:t>
            </a:r>
            <a:endParaRPr sz="1400">
              <a:highlight>
                <a:srgbClr val="FFFFFF"/>
              </a:highlight>
            </a:endParaRPr>
          </a:p>
          <a:p>
            <a:pPr indent="0" lvl="0" marL="0" rtl="0" algn="l">
              <a:spcBef>
                <a:spcPts val="1600"/>
              </a:spcBef>
              <a:spcAft>
                <a:spcPts val="0"/>
              </a:spcAft>
              <a:buNone/>
            </a:pPr>
            <a:r>
              <a:rPr lang="en" sz="1200">
                <a:highlight>
                  <a:srgbClr val="F4CCCC"/>
                </a:highlight>
                <a:latin typeface="Source Code Pro"/>
                <a:ea typeface="Source Code Pro"/>
                <a:cs typeface="Source Code Pro"/>
                <a:sym typeface="Source Code Pro"/>
              </a:rPr>
              <a:t>--primer_midi</a:t>
            </a:r>
            <a:endParaRPr sz="1200">
              <a:highlight>
                <a:srgbClr val="F4CCCC"/>
              </a:highlight>
              <a:latin typeface="Source Code Pro"/>
              <a:ea typeface="Source Code Pro"/>
              <a:cs typeface="Source Code Pro"/>
              <a:sym typeface="Source Code Pro"/>
            </a:endParaRPr>
          </a:p>
          <a:p>
            <a:pPr indent="-317500" lvl="0" marL="914400" rtl="0" algn="l">
              <a:spcBef>
                <a:spcPts val="1600"/>
              </a:spcBef>
              <a:spcAft>
                <a:spcPts val="0"/>
              </a:spcAft>
              <a:buSzPts val="1400"/>
              <a:buChar char="●"/>
            </a:pPr>
            <a:r>
              <a:rPr lang="en" sz="1400">
                <a:highlight>
                  <a:srgbClr val="FFFFFF"/>
                </a:highlight>
              </a:rPr>
              <a:t>prime our model with a melody stored in a MIDI file; you must link to the absolute path to a midi</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Now you try!</a:t>
            </a:r>
            <a:endParaRPr/>
          </a:p>
        </p:txBody>
      </p:sp>
      <p:sp>
        <p:nvSpPr>
          <p:cNvPr id="191" name="Google Shape;191;p3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Source Code Pro"/>
                <a:ea typeface="Source Code Pro"/>
                <a:cs typeface="Source Code Pro"/>
                <a:sym typeface="Source Code Pro"/>
              </a:rPr>
              <a:t>Melody_rnn_generate \</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--config=attention_rnn \</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--run_dir=/tmp/melody_rnn/YOURFOLDER \</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--output_dir=/tmp/melody_rnn/generated</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--num_outputs=&lt;HOWEVER MANY SONGS&gt; \</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--num_steps=128 \</a:t>
            </a:r>
            <a:endParaRPr sz="1200">
              <a:latin typeface="Source Code Pro"/>
              <a:ea typeface="Source Code Pro"/>
              <a:cs typeface="Source Code Pro"/>
              <a:sym typeface="Source Code Pro"/>
            </a:endParaRPr>
          </a:p>
          <a:p>
            <a:pPr indent="0" lvl="0" marL="0" rtl="0" algn="l">
              <a:spcBef>
                <a:spcPts val="1600"/>
              </a:spcBef>
              <a:spcAft>
                <a:spcPts val="0"/>
              </a:spcAft>
              <a:buNone/>
            </a:pPr>
            <a:r>
              <a:rPr lang="en" sz="1200">
                <a:latin typeface="Source Code Pro"/>
                <a:ea typeface="Source Code Pro"/>
                <a:cs typeface="Source Code Pro"/>
                <a:sym typeface="Source Code Pro"/>
              </a:rPr>
              <a:t>--hparams=”batch_size=64,rnn_layer_sizes=[64,64]” \</a:t>
            </a:r>
            <a:endParaRPr sz="1200">
              <a:latin typeface="Source Code Pro"/>
              <a:ea typeface="Source Code Pro"/>
              <a:cs typeface="Source Code Pro"/>
              <a:sym typeface="Source Code Pro"/>
            </a:endParaRPr>
          </a:p>
          <a:p>
            <a:pPr indent="0" lvl="0" marL="0" rtl="0" algn="l">
              <a:spcBef>
                <a:spcPts val="1600"/>
              </a:spcBef>
              <a:spcAft>
                <a:spcPts val="1600"/>
              </a:spcAft>
              <a:buNone/>
            </a:pPr>
            <a:r>
              <a:rPr lang="en" sz="1200">
                <a:latin typeface="Source Code Pro"/>
                <a:ea typeface="Source Code Pro"/>
                <a:cs typeface="Source Code Pro"/>
                <a:sym typeface="Source Code Pro"/>
              </a:rPr>
              <a:t>--primer_melody=”[60]” \</a:t>
            </a:r>
            <a:endParaRPr sz="1200">
              <a:latin typeface="Source Code Pro"/>
              <a:ea typeface="Source Code Pro"/>
              <a:cs typeface="Source Code Pro"/>
              <a:sym typeface="Source Code Pro"/>
            </a:endParaRPr>
          </a:p>
        </p:txBody>
      </p:sp>
      <p:sp>
        <p:nvSpPr>
          <p:cNvPr id="192" name="Google Shape;192;p32"/>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Run the script in your Jupyter notebook!</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rin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